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y="6858000" cx="9144000"/>
  <p:notesSz cx="6858000" cy="9144000"/>
  <p:embeddedFontLst>
    <p:embeddedFont>
      <p:font typeface="Questrial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Questrial-regular.fntdata"/><Relationship Id="rId50" Type="http://schemas.openxmlformats.org/officeDocument/2006/relationships/slide" Target="slides/slide4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95bd5966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95bd596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6b62f478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6b62f47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95bd5966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95bd596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95bd5966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95bd596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95bd5966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95bd596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6b62f478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6b62f47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6b62f478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6b62f47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6b62f478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6b62f47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98959438_1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98959438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98959438_1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98959438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6b62f478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6b62f47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6b62f478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6b62f47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6b62f478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6b62f47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98959438_1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98959438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98959438_1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998959438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98959438_1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98959438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98959438_1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998959438_1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98959438_1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998959438_1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6b62f478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76b62f47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6b62f478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76b62f47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98959438_1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998959438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6dd33ec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6dd33e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98959438_1_3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998959438_1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998959438_1_2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998959438_1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998959438_1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998959438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999d2377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999d2377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6b62f478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76b62f47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999d23777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999d2377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76b62f478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76b62f47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998959438_1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998959438_1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6b62f478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6b62f47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76b62f478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76b62f47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6b62f47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6b62f4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8959438_1_4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8959438_1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6b62f478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76b62f47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999d23777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999d2377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999d23777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999d2377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999d23777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999d2377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999d23777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999d2377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998959438_1_4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998959438_1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6b62f478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6b62f47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b62f478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6b62f47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6b62f47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6b62f47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95bd596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95bd596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95bd5966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95bd596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762000" y="274638"/>
            <a:ext cx="57150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70FF"/>
              </a:buClr>
              <a:buSzPts val="14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:\Users\Nick Eyre\Downloads\254-Swoosh (1).emf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0" y="228600"/>
            <a:ext cx="189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00200"/>
            <a:ext cx="396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:\Users\Nick Eyre\Downloads\254-Swoosh (1).emf"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0" y="228600"/>
            <a:ext cx="1896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idx="2" type="body"/>
          </p:nvPr>
        </p:nvSpPr>
        <p:spPr>
          <a:xfrm>
            <a:off x="4724400" y="1600200"/>
            <a:ext cx="396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762000" y="274638"/>
            <a:ext cx="57150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70FF"/>
              </a:buClr>
              <a:buSzPts val="14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:\Users\Nick Eyre\Downloads\254-Swoosh (1).emf"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0" y="228600"/>
            <a:ext cx="1896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type="title"/>
          </p:nvPr>
        </p:nvSpPr>
        <p:spPr>
          <a:xfrm>
            <a:off x="762000" y="274638"/>
            <a:ext cx="57150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70FF"/>
              </a:buClr>
              <a:buSzPts val="14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5"/>
          <p:cNvSpPr/>
          <p:nvPr>
            <p:ph idx="2" type="pic"/>
          </p:nvPr>
        </p:nvSpPr>
        <p:spPr>
          <a:xfrm>
            <a:off x="2438400" y="1527175"/>
            <a:ext cx="42672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:\Users\Nick Eyre\Downloads\254-Swoosh (1).emf"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0" y="228600"/>
            <a:ext cx="1896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/>
        </p:nvSpPr>
        <p:spPr>
          <a:xfrm>
            <a:off x="762000" y="274638"/>
            <a:ext cx="57150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FF"/>
              </a:buClr>
              <a:buFont typeface="Questrial"/>
              <a:buNone/>
            </a:pPr>
            <a:r>
              <a:rPr b="1" i="0" lang="en" sz="3600" u="none" cap="none" strike="noStrike">
                <a:solidFill>
                  <a:srgbClr val="0070FF"/>
                </a:solidFill>
                <a:latin typeface="Questrial"/>
                <a:ea typeface="Questrial"/>
                <a:cs typeface="Questrial"/>
                <a:sym typeface="Questrial"/>
              </a:rPr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Char char="●"/>
              <a:defRPr b="1" sz="3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  <a:defRPr sz="3000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○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■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○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■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○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■"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:\Users\Nick Eyre\Downloads\254-Swoosh (1).emf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858000" y="228600"/>
            <a:ext cx="1896000" cy="1143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Team254/TrajectoryLib" TargetMode="External"/><Relationship Id="rId4" Type="http://schemas.openxmlformats.org/officeDocument/2006/relationships/hyperlink" Target="http://www.chiefdelphi.com/media/photos/40771" TargetMode="External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7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gif"/><Relationship Id="rId4" Type="http://schemas.openxmlformats.org/officeDocument/2006/relationships/image" Target="../media/image16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chiefdelphi.com/forums/showthread.php?t=9835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J9K9KIYQAQg" TargetMode="External"/><Relationship Id="rId5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Sy27Om57GbM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96hYn6hwPCU" TargetMode="External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Motion Planning and Control in FRC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Jared Russell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Tom Bottiglieri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Austin Schuh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it one step further...</a:t>
            </a:r>
            <a:endParaRPr/>
          </a:p>
        </p:txBody>
      </p:sp>
      <p:sp>
        <p:nvSpPr>
          <p:cNvPr id="149" name="Google Shape;149;p17"/>
          <p:cNvSpPr txBox="1"/>
          <p:nvPr>
            <p:ph idx="1" type="body"/>
          </p:nvPr>
        </p:nvSpPr>
        <p:spPr>
          <a:xfrm>
            <a:off x="457200" y="1600200"/>
            <a:ext cx="3523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Dead reckoning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Bang-bang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PID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 profiles</a:t>
            </a:r>
            <a:endParaRPr/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400" y="4719850"/>
            <a:ext cx="4180600" cy="193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7"/>
          <p:cNvCxnSpPr/>
          <p:nvPr/>
        </p:nvCxnSpPr>
        <p:spPr>
          <a:xfrm>
            <a:off x="4963400" y="3163625"/>
            <a:ext cx="3117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17"/>
          <p:cNvSpPr txBox="1"/>
          <p:nvPr/>
        </p:nvSpPr>
        <p:spPr>
          <a:xfrm>
            <a:off x="6110925" y="2831125"/>
            <a:ext cx="1050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10 Feet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7658650" y="2108550"/>
            <a:ext cx="819300" cy="819300"/>
          </a:xfrm>
          <a:prstGeom prst="ellipse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Goal</a:t>
            </a:r>
            <a:endParaRPr i="1"/>
          </a:p>
        </p:txBody>
      </p:sp>
      <p:sp>
        <p:nvSpPr>
          <p:cNvPr id="154" name="Google Shape;154;p17"/>
          <p:cNvSpPr/>
          <p:nvPr/>
        </p:nvSpPr>
        <p:spPr>
          <a:xfrm>
            <a:off x="4520575" y="21085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4752100" y="34084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Smoothly accelerate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5971300" y="34084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Cruise at full speed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7190500" y="34084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Smoothly decelerate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4978850" y="3358400"/>
            <a:ext cx="791100" cy="84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5817050" y="3358400"/>
            <a:ext cx="1281300" cy="84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7190500" y="3358400"/>
            <a:ext cx="898500" cy="84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1206650" y="4567450"/>
            <a:ext cx="2925300" cy="1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Trebuchet MS"/>
                <a:ea typeface="Trebuchet MS"/>
                <a:cs typeface="Trebuchet MS"/>
                <a:sym typeface="Trebuchet MS"/>
              </a:rPr>
              <a:t>A well-planned profile makes precise control easier!</a:t>
            </a:r>
            <a:endParaRPr b="1" i="1"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5434975" y="2108550"/>
            <a:ext cx="819300" cy="819300"/>
          </a:xfrm>
          <a:prstGeom prst="ellipse">
            <a:avLst/>
          </a:prstGeom>
          <a:solidFill>
            <a:srgbClr val="9FC5E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t = 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.1 s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4704150" y="1317250"/>
            <a:ext cx="2497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(represents desired intermediate state of robot)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6254300" y="2362200"/>
            <a:ext cx="371100" cy="26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Some quick definitions...</a:t>
            </a:r>
            <a:endParaRPr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457200" y="1600200"/>
            <a:ext cx="8229600" cy="9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Paths and Trajectories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4008361" y="3297126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3350071" y="3391167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2879863" y="4237536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2315614" y="4989864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1657324" y="4989864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999034" y="4989864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2973905" y="3767331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" name="Google Shape;178;p18"/>
          <p:cNvCxnSpPr>
            <a:stCxn id="172" idx="2"/>
            <a:endCxn id="177" idx="0"/>
          </p:cNvCxnSpPr>
          <p:nvPr/>
        </p:nvCxnSpPr>
        <p:spPr>
          <a:xfrm flipH="1">
            <a:off x="3062671" y="3479967"/>
            <a:ext cx="287400" cy="287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18"/>
          <p:cNvCxnSpPr>
            <a:stCxn id="177" idx="3"/>
            <a:endCxn id="173" idx="0"/>
          </p:cNvCxnSpPr>
          <p:nvPr/>
        </p:nvCxnSpPr>
        <p:spPr>
          <a:xfrm rot="5400000">
            <a:off x="2825014" y="4062622"/>
            <a:ext cx="318600" cy="31200"/>
          </a:xfrm>
          <a:prstGeom prst="curvedConnector3">
            <a:avLst>
              <a:gd fmla="val 5408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18"/>
          <p:cNvCxnSpPr>
            <a:stCxn id="173" idx="4"/>
            <a:endCxn id="174" idx="6"/>
          </p:cNvCxnSpPr>
          <p:nvPr/>
        </p:nvCxnSpPr>
        <p:spPr>
          <a:xfrm rot="5400000">
            <a:off x="2399113" y="4509186"/>
            <a:ext cx="663600" cy="4755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18"/>
          <p:cNvCxnSpPr>
            <a:stCxn id="174" idx="2"/>
            <a:endCxn id="175" idx="6"/>
          </p:cNvCxnSpPr>
          <p:nvPr/>
        </p:nvCxnSpPr>
        <p:spPr>
          <a:xfrm flipH="1">
            <a:off x="1835014" y="5078664"/>
            <a:ext cx="4806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18"/>
          <p:cNvCxnSpPr>
            <a:stCxn id="175" idx="2"/>
            <a:endCxn id="176" idx="6"/>
          </p:cNvCxnSpPr>
          <p:nvPr/>
        </p:nvCxnSpPr>
        <p:spPr>
          <a:xfrm flipH="1">
            <a:off x="1176724" y="5078664"/>
            <a:ext cx="4806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18"/>
          <p:cNvCxnSpPr>
            <a:stCxn id="176" idx="2"/>
          </p:cNvCxnSpPr>
          <p:nvPr/>
        </p:nvCxnSpPr>
        <p:spPr>
          <a:xfrm rot="10800000">
            <a:off x="708634" y="5078664"/>
            <a:ext cx="290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18"/>
          <p:cNvCxnSpPr>
            <a:stCxn id="171" idx="2"/>
            <a:endCxn id="172" idx="7"/>
          </p:cNvCxnSpPr>
          <p:nvPr/>
        </p:nvCxnSpPr>
        <p:spPr>
          <a:xfrm flipH="1">
            <a:off x="3501661" y="3385926"/>
            <a:ext cx="506700" cy="31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18"/>
          <p:cNvSpPr txBox="1"/>
          <p:nvPr/>
        </p:nvSpPr>
        <p:spPr>
          <a:xfrm>
            <a:off x="1115025" y="4014625"/>
            <a:ext cx="1462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Path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4391625" y="4014625"/>
            <a:ext cx="23991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Trajectory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3776700" y="29260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index 0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3014700" y="30022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index 1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2252700" y="34594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index 2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3014700" y="39928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index 3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2100300" y="50596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index 4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1414500" y="52882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index 5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728700" y="50596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index 6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8046961" y="3297126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7388670" y="3391167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6918463" y="4237536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6354214" y="4989864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5695924" y="4989864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5037634" y="4989864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>
            <a:off x="7012505" y="3767331"/>
            <a:ext cx="177600" cy="1776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1" name="Google Shape;201;p18"/>
          <p:cNvCxnSpPr>
            <a:stCxn id="195" idx="2"/>
            <a:endCxn id="200" idx="0"/>
          </p:cNvCxnSpPr>
          <p:nvPr/>
        </p:nvCxnSpPr>
        <p:spPr>
          <a:xfrm flipH="1">
            <a:off x="7101270" y="3479967"/>
            <a:ext cx="287400" cy="287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18"/>
          <p:cNvCxnSpPr>
            <a:stCxn id="200" idx="3"/>
            <a:endCxn id="196" idx="0"/>
          </p:cNvCxnSpPr>
          <p:nvPr/>
        </p:nvCxnSpPr>
        <p:spPr>
          <a:xfrm rot="5400000">
            <a:off x="6863614" y="4062622"/>
            <a:ext cx="318600" cy="31200"/>
          </a:xfrm>
          <a:prstGeom prst="curvedConnector3">
            <a:avLst>
              <a:gd fmla="val 5408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18"/>
          <p:cNvCxnSpPr>
            <a:stCxn id="196" idx="4"/>
            <a:endCxn id="197" idx="6"/>
          </p:cNvCxnSpPr>
          <p:nvPr/>
        </p:nvCxnSpPr>
        <p:spPr>
          <a:xfrm rot="5400000">
            <a:off x="6437713" y="4509186"/>
            <a:ext cx="663600" cy="4755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18"/>
          <p:cNvCxnSpPr>
            <a:stCxn id="197" idx="2"/>
            <a:endCxn id="198" idx="6"/>
          </p:cNvCxnSpPr>
          <p:nvPr/>
        </p:nvCxnSpPr>
        <p:spPr>
          <a:xfrm flipH="1">
            <a:off x="5873614" y="5078664"/>
            <a:ext cx="4806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18"/>
          <p:cNvCxnSpPr>
            <a:stCxn id="198" idx="2"/>
            <a:endCxn id="199" idx="6"/>
          </p:cNvCxnSpPr>
          <p:nvPr/>
        </p:nvCxnSpPr>
        <p:spPr>
          <a:xfrm flipH="1">
            <a:off x="5215324" y="5078664"/>
            <a:ext cx="4806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18"/>
          <p:cNvCxnSpPr>
            <a:stCxn id="199" idx="2"/>
          </p:cNvCxnSpPr>
          <p:nvPr/>
        </p:nvCxnSpPr>
        <p:spPr>
          <a:xfrm rot="10800000">
            <a:off x="4747234" y="5078664"/>
            <a:ext cx="290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18"/>
          <p:cNvCxnSpPr>
            <a:stCxn id="194" idx="2"/>
            <a:endCxn id="195" idx="7"/>
          </p:cNvCxnSpPr>
          <p:nvPr/>
        </p:nvCxnSpPr>
        <p:spPr>
          <a:xfrm flipH="1">
            <a:off x="7540261" y="3385926"/>
            <a:ext cx="506700" cy="31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8"/>
          <p:cNvSpPr txBox="1"/>
          <p:nvPr/>
        </p:nvSpPr>
        <p:spPr>
          <a:xfrm>
            <a:off x="7815300" y="26974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t = 0 s,</a:t>
            </a:r>
            <a:br>
              <a:rPr i="1" lang="en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v = 0 m/s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6519900" y="27736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t = 0.1 s,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v = 0.5 m/s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5727000" y="3459475"/>
            <a:ext cx="14628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t = 0.15 s,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v = 0.25 m/s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7053300" y="3992875"/>
            <a:ext cx="16335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t = 0.22 s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v = 0.28 m/s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6291300" y="50596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t = 0.26 s,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v = 0.3 m/s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5453100" y="55930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t = 0.33 s,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v = 0.5 m/s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4767300" y="5059675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t = 0.4 s,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v = 0.34 s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Some quick definitions...</a:t>
            </a:r>
            <a:endParaRPr/>
          </a:p>
        </p:txBody>
      </p:sp>
      <p:sp>
        <p:nvSpPr>
          <p:cNvPr id="220" name="Google Shape;220;p19"/>
          <p:cNvSpPr txBox="1"/>
          <p:nvPr>
            <p:ph idx="1" type="body"/>
          </p:nvPr>
        </p:nvSpPr>
        <p:spPr>
          <a:xfrm>
            <a:off x="457200" y="1600200"/>
            <a:ext cx="8229600" cy="13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Paths and Trajectories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 Profile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25" y="2857250"/>
            <a:ext cx="3084775" cy="21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763" y="5017650"/>
            <a:ext cx="2509275" cy="14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0025" y="2781725"/>
            <a:ext cx="3226786" cy="19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Some quick definitions...</a:t>
            </a:r>
            <a:endParaRPr/>
          </a:p>
        </p:txBody>
      </p:sp>
      <p:sp>
        <p:nvSpPr>
          <p:cNvPr id="229" name="Google Shape;229;p20"/>
          <p:cNvSpPr txBox="1"/>
          <p:nvPr>
            <p:ph idx="1" type="body"/>
          </p:nvPr>
        </p:nvSpPr>
        <p:spPr>
          <a:xfrm>
            <a:off x="457200" y="1600200"/>
            <a:ext cx="8229600" cy="16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Paths and Trajectories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Motion Profile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Feedforward and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5601250" y="4546950"/>
            <a:ext cx="819300" cy="819300"/>
          </a:xfrm>
          <a:prstGeom prst="ellipse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Goal</a:t>
            </a:r>
            <a:endParaRPr i="1"/>
          </a:p>
        </p:txBody>
      </p:sp>
      <p:sp>
        <p:nvSpPr>
          <p:cNvPr id="231" name="Google Shape;231;p20"/>
          <p:cNvSpPr/>
          <p:nvPr/>
        </p:nvSpPr>
        <p:spPr>
          <a:xfrm>
            <a:off x="2463175" y="45469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3377575" y="4546950"/>
            <a:ext cx="819300" cy="819300"/>
          </a:xfrm>
          <a:prstGeom prst="ellipse">
            <a:avLst/>
          </a:prstGeom>
          <a:solidFill>
            <a:srgbClr val="9FC5E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t = 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.1 s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2829800" y="5538350"/>
            <a:ext cx="995100" cy="262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4196900" y="4800600"/>
            <a:ext cx="371100" cy="26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4843500" y="3535675"/>
            <a:ext cx="2817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Trebuchet MS"/>
                <a:ea typeface="Trebuchet MS"/>
                <a:cs typeface="Trebuchet MS"/>
                <a:sym typeface="Trebuchet MS"/>
              </a:rPr>
              <a:t>Feedforward</a:t>
            </a:r>
            <a:endParaRPr b="1" i="1"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at time t = .1 s, I should be going this fast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36" name="Google Shape;236;p20"/>
          <p:cNvCxnSpPr>
            <a:endCxn id="235" idx="1"/>
          </p:cNvCxnSpPr>
          <p:nvPr/>
        </p:nvCxnSpPr>
        <p:spPr>
          <a:xfrm flipH="1" rot="10800000">
            <a:off x="4460100" y="3945325"/>
            <a:ext cx="383400" cy="682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20"/>
          <p:cNvSpPr txBox="1"/>
          <p:nvPr/>
        </p:nvSpPr>
        <p:spPr>
          <a:xfrm>
            <a:off x="4843500" y="5593075"/>
            <a:ext cx="2817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Trebuchet MS"/>
                <a:ea typeface="Trebuchet MS"/>
                <a:cs typeface="Trebuchet MS"/>
                <a:sym typeface="Trebuchet MS"/>
              </a:rPr>
              <a:t>Feedback</a:t>
            </a:r>
            <a:endParaRPr b="1" i="1"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at time t = .1 s, I should be there, but I am actually here, so I should go (faster/slower)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38" name="Google Shape;238;p20"/>
          <p:cNvCxnSpPr/>
          <p:nvPr/>
        </p:nvCxnSpPr>
        <p:spPr>
          <a:xfrm rot="10800000">
            <a:off x="4004600" y="5814950"/>
            <a:ext cx="839100" cy="45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20"/>
          <p:cNvSpPr txBox="1"/>
          <p:nvPr/>
        </p:nvSpPr>
        <p:spPr>
          <a:xfrm>
            <a:off x="774525" y="3535675"/>
            <a:ext cx="3305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Trebuchet MS"/>
                <a:ea typeface="Trebuchet MS"/>
                <a:cs typeface="Trebuchet MS"/>
                <a:sym typeface="Trebuchet MS"/>
              </a:rPr>
              <a:t>Desired State of Motion</a:t>
            </a:r>
            <a:endParaRPr b="1" i="1"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at time t = .1 s along the trajectory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40" name="Google Shape;240;p20"/>
          <p:cNvCxnSpPr/>
          <p:nvPr/>
        </p:nvCxnSpPr>
        <p:spPr>
          <a:xfrm rot="10800000">
            <a:off x="3129200" y="4124350"/>
            <a:ext cx="407700" cy="39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quick definitions...</a:t>
            </a:r>
            <a:endParaRPr/>
          </a:p>
        </p:txBody>
      </p:sp>
      <p:sp>
        <p:nvSpPr>
          <p:cNvPr id="246" name="Google Shape;246;p2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Paths and Trajectories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Motion Profile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Feedforward and Feedback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and Inverse Kinematics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597875" y="3860625"/>
            <a:ext cx="41484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rebuchet MS"/>
                <a:ea typeface="Trebuchet MS"/>
                <a:cs typeface="Trebuchet MS"/>
                <a:sym typeface="Trebuchet MS"/>
              </a:rPr>
              <a:t>Forward Kinematics</a:t>
            </a:r>
            <a:endParaRPr b="1"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Joint space → Configuration space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“My left wheel went forward 2 inches, my right wheel went forward 4 inches” → I went forward while turning counter-clockwise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4941275" y="3860625"/>
            <a:ext cx="41484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rebuchet MS"/>
                <a:ea typeface="Trebuchet MS"/>
                <a:cs typeface="Trebuchet MS"/>
                <a:sym typeface="Trebuchet MS"/>
              </a:rPr>
              <a:t>Inverse Kinematics</a:t>
            </a:r>
            <a:endParaRPr b="1"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Configuration space → Joint space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“I want to turn clockwise 90 degrees” → Left wheel must go forward for X inches, Right wheel must go backward for X inches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Motion Control Process</a:t>
            </a:r>
            <a:endParaRPr/>
          </a:p>
        </p:txBody>
      </p:sp>
      <p:sp>
        <p:nvSpPr>
          <p:cNvPr id="254" name="Google Shape;254;p2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Figure out where you want to go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Find a path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Find a trajectory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Follow the trajectory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Figure out where you should be right now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Feedforward control +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Feedback control</a:t>
            </a:r>
            <a:endParaRPr/>
          </a:p>
        </p:txBody>
      </p:sp>
      <p:sp>
        <p:nvSpPr>
          <p:cNvPr id="255" name="Google Shape;255;p22"/>
          <p:cNvSpPr txBox="1"/>
          <p:nvPr/>
        </p:nvSpPr>
        <p:spPr>
          <a:xfrm>
            <a:off x="5574325" y="2148350"/>
            <a:ext cx="3305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rebuchet MS"/>
                <a:ea typeface="Trebuchet MS"/>
                <a:cs typeface="Trebuchet MS"/>
                <a:sym typeface="Trebuchet MS"/>
              </a:rPr>
              <a:t>Doing these sequentially is often simpler than doing them simultaneously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56" name="Google Shape;256;p22"/>
          <p:cNvCxnSpPr>
            <a:endCxn id="255" idx="1"/>
          </p:cNvCxnSpPr>
          <p:nvPr/>
        </p:nvCxnSpPr>
        <p:spPr>
          <a:xfrm>
            <a:off x="3453025" y="2349800"/>
            <a:ext cx="2121300" cy="20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2"/>
          <p:cNvCxnSpPr>
            <a:endCxn id="255" idx="1"/>
          </p:cNvCxnSpPr>
          <p:nvPr/>
        </p:nvCxnSpPr>
        <p:spPr>
          <a:xfrm flipH="1" rot="10800000">
            <a:off x="4112425" y="2558000"/>
            <a:ext cx="1461900" cy="3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 Planning</a:t>
            </a:r>
            <a:endParaRPr/>
          </a:p>
        </p:txBody>
      </p:sp>
      <p:sp>
        <p:nvSpPr>
          <p:cNvPr id="263" name="Google Shape;263;p23"/>
          <p:cNvSpPr txBox="1"/>
          <p:nvPr>
            <p:ph idx="1" type="body"/>
          </p:nvPr>
        </p:nvSpPr>
        <p:spPr>
          <a:xfrm>
            <a:off x="457200" y="1600200"/>
            <a:ext cx="45783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What is the sequence of configurations the mechanism will move through between start and goal?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The 1D case is usually trivial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...but the 2D (or more) case is interesting</a:t>
            </a:r>
            <a:endParaRPr/>
          </a:p>
        </p:txBody>
      </p:sp>
      <p:pic>
        <p:nvPicPr>
          <p:cNvPr id="264" name="Google Shape;2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850" y="1791775"/>
            <a:ext cx="3852276" cy="43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Path Planning</a:t>
            </a:r>
            <a:endParaRPr/>
          </a:p>
        </p:txBody>
      </p:sp>
      <p:sp>
        <p:nvSpPr>
          <p:cNvPr id="270" name="Google Shape;270;p24"/>
          <p:cNvSpPr txBox="1"/>
          <p:nvPr>
            <p:ph idx="1" type="body"/>
          </p:nvPr>
        </p:nvSpPr>
        <p:spPr>
          <a:xfrm>
            <a:off x="457200" y="1600200"/>
            <a:ext cx="48540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"/>
              <a:t>Connect the dots - lots of ways to do it!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Curve fitting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Cubic splines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Quintic splines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Caveats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Loops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Overfitting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Spline fit code: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Team 254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Team 236</a:t>
            </a:r>
            <a:endParaRPr/>
          </a:p>
        </p:txBody>
      </p:sp>
      <p:pic>
        <p:nvPicPr>
          <p:cNvPr id="271" name="Google Shape;27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800" y="2361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(Hermite) cubic spline fit</a:t>
            </a:r>
            <a:endParaRPr/>
          </a:p>
        </p:txBody>
      </p:sp>
      <p:sp>
        <p:nvSpPr>
          <p:cNvPr id="277" name="Google Shape;277;p25"/>
          <p:cNvSpPr txBox="1"/>
          <p:nvPr>
            <p:ph idx="1" type="body"/>
          </p:nvPr>
        </p:nvSpPr>
        <p:spPr>
          <a:xfrm>
            <a:off x="304800" y="1600200"/>
            <a:ext cx="4242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Inputs: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Start (x, y) at s = 0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End (x, y) at s = 1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Equations: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x(s) = A</a:t>
            </a:r>
            <a:r>
              <a:rPr baseline="-25000" lang="en" sz="2400"/>
              <a:t>x</a:t>
            </a:r>
            <a:r>
              <a:rPr lang="en" sz="2400"/>
              <a:t> s</a:t>
            </a:r>
            <a:r>
              <a:rPr baseline="30000" lang="en" sz="2400">
                <a:solidFill>
                  <a:schemeClr val="dk1"/>
                </a:solidFill>
              </a:rPr>
              <a:t>3</a:t>
            </a:r>
            <a:r>
              <a:rPr lang="en" sz="2400"/>
              <a:t> + B</a:t>
            </a:r>
            <a:r>
              <a:rPr baseline="-25000" lang="en" sz="2400">
                <a:solidFill>
                  <a:schemeClr val="dk1"/>
                </a:solidFill>
              </a:rPr>
              <a:t>x</a:t>
            </a:r>
            <a:r>
              <a:rPr lang="en" sz="2400"/>
              <a:t> s</a:t>
            </a:r>
            <a:r>
              <a:rPr baseline="30000" lang="en" sz="2400"/>
              <a:t>2</a:t>
            </a:r>
            <a:r>
              <a:rPr lang="en" sz="2400"/>
              <a:t> + C</a:t>
            </a:r>
            <a:r>
              <a:rPr baseline="-25000" lang="en" sz="2400">
                <a:solidFill>
                  <a:schemeClr val="dk1"/>
                </a:solidFill>
              </a:rPr>
              <a:t>x</a:t>
            </a:r>
            <a:r>
              <a:rPr lang="en" sz="2400"/>
              <a:t> s + D</a:t>
            </a:r>
            <a:r>
              <a:rPr baseline="-25000" lang="en" sz="2400">
                <a:solidFill>
                  <a:schemeClr val="dk1"/>
                </a:solidFill>
              </a:rPr>
              <a:t>x</a:t>
            </a:r>
            <a:endParaRPr baseline="-25000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y(s) = </a:t>
            </a:r>
            <a:r>
              <a:rPr lang="en" sz="2400">
                <a:solidFill>
                  <a:schemeClr val="dk1"/>
                </a:solidFill>
              </a:rPr>
              <a:t>A</a:t>
            </a:r>
            <a:r>
              <a:rPr baseline="-25000" lang="en" sz="2400">
                <a:solidFill>
                  <a:schemeClr val="dk1"/>
                </a:solidFill>
              </a:rPr>
              <a:t>y</a:t>
            </a:r>
            <a:r>
              <a:rPr lang="en" sz="2400">
                <a:solidFill>
                  <a:schemeClr val="dk1"/>
                </a:solidFill>
              </a:rPr>
              <a:t> s</a:t>
            </a:r>
            <a:r>
              <a:rPr baseline="30000" lang="en" sz="2400">
                <a:solidFill>
                  <a:schemeClr val="dk1"/>
                </a:solidFill>
              </a:rPr>
              <a:t>3</a:t>
            </a:r>
            <a:r>
              <a:rPr lang="en" sz="2400">
                <a:solidFill>
                  <a:schemeClr val="dk1"/>
                </a:solidFill>
              </a:rPr>
              <a:t> + B</a:t>
            </a:r>
            <a:r>
              <a:rPr baseline="-25000" lang="en" sz="2400">
                <a:solidFill>
                  <a:schemeClr val="dk1"/>
                </a:solidFill>
              </a:rPr>
              <a:t>y</a:t>
            </a:r>
            <a:r>
              <a:rPr lang="en" sz="2400">
                <a:solidFill>
                  <a:schemeClr val="dk1"/>
                </a:solidFill>
              </a:rPr>
              <a:t> s</a:t>
            </a:r>
            <a:r>
              <a:rPr baseline="30000" lang="en" sz="2400">
                <a:solidFill>
                  <a:schemeClr val="dk1"/>
                </a:solidFill>
              </a:rPr>
              <a:t>2</a:t>
            </a:r>
            <a:r>
              <a:rPr lang="en" sz="2400">
                <a:solidFill>
                  <a:schemeClr val="dk1"/>
                </a:solidFill>
              </a:rPr>
              <a:t> + C</a:t>
            </a:r>
            <a:r>
              <a:rPr baseline="-25000" lang="en" sz="2400">
                <a:solidFill>
                  <a:schemeClr val="dk1"/>
                </a:solidFill>
              </a:rPr>
              <a:t>y</a:t>
            </a:r>
            <a:r>
              <a:rPr lang="en" sz="2400">
                <a:solidFill>
                  <a:schemeClr val="dk1"/>
                </a:solidFill>
              </a:rPr>
              <a:t> s + D</a:t>
            </a:r>
            <a:r>
              <a:rPr baseline="-25000" lang="en" sz="2400">
                <a:solidFill>
                  <a:schemeClr val="dk1"/>
                </a:solidFill>
              </a:rPr>
              <a:t>y</a:t>
            </a:r>
            <a:endParaRPr baseline="-25000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dx/ds(s) = 3A</a:t>
            </a:r>
            <a:r>
              <a:rPr baseline="-25000" lang="en" sz="2400">
                <a:solidFill>
                  <a:schemeClr val="dk1"/>
                </a:solidFill>
              </a:rPr>
              <a:t>x</a:t>
            </a:r>
            <a:r>
              <a:rPr lang="en" sz="2400">
                <a:solidFill>
                  <a:schemeClr val="dk1"/>
                </a:solidFill>
              </a:rPr>
              <a:t> s</a:t>
            </a:r>
            <a:r>
              <a:rPr baseline="30000" lang="en" sz="2400">
                <a:solidFill>
                  <a:schemeClr val="dk1"/>
                </a:solidFill>
              </a:rPr>
              <a:t>2</a:t>
            </a:r>
            <a:r>
              <a:rPr lang="en" sz="2400">
                <a:solidFill>
                  <a:schemeClr val="dk1"/>
                </a:solidFill>
              </a:rPr>
              <a:t> + 2B</a:t>
            </a:r>
            <a:r>
              <a:rPr baseline="-25000" lang="en" sz="2400">
                <a:solidFill>
                  <a:schemeClr val="dk1"/>
                </a:solidFill>
              </a:rPr>
              <a:t>x</a:t>
            </a:r>
            <a:r>
              <a:rPr lang="en" sz="2400">
                <a:solidFill>
                  <a:schemeClr val="dk1"/>
                </a:solidFill>
              </a:rPr>
              <a:t> s + C</a:t>
            </a:r>
            <a:r>
              <a:rPr baseline="-25000" lang="en" sz="2400">
                <a:solidFill>
                  <a:schemeClr val="dk1"/>
                </a:solidFill>
              </a:rPr>
              <a:t>x</a:t>
            </a:r>
            <a:endParaRPr baseline="-25000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dy/ds(s) = 3A</a:t>
            </a:r>
            <a:r>
              <a:rPr baseline="-25000" lang="en" sz="2400">
                <a:solidFill>
                  <a:schemeClr val="dk1"/>
                </a:solidFill>
              </a:rPr>
              <a:t>y</a:t>
            </a:r>
            <a:r>
              <a:rPr lang="en" sz="2400">
                <a:solidFill>
                  <a:schemeClr val="dk1"/>
                </a:solidFill>
              </a:rPr>
              <a:t> s</a:t>
            </a:r>
            <a:r>
              <a:rPr baseline="30000" lang="en" sz="2400">
                <a:solidFill>
                  <a:schemeClr val="dk1"/>
                </a:solidFill>
              </a:rPr>
              <a:t>2</a:t>
            </a:r>
            <a:r>
              <a:rPr lang="en" sz="2400">
                <a:solidFill>
                  <a:schemeClr val="dk1"/>
                </a:solidFill>
              </a:rPr>
              <a:t> + 2B</a:t>
            </a:r>
            <a:r>
              <a:rPr baseline="-25000" lang="en" sz="2400">
                <a:solidFill>
                  <a:schemeClr val="dk1"/>
                </a:solidFill>
              </a:rPr>
              <a:t>y</a:t>
            </a:r>
            <a:r>
              <a:rPr lang="en" sz="2400">
                <a:solidFill>
                  <a:schemeClr val="dk1"/>
                </a:solidFill>
              </a:rPr>
              <a:t> s + C</a:t>
            </a:r>
            <a:r>
              <a:rPr baseline="-25000" lang="en" sz="2400">
                <a:solidFill>
                  <a:schemeClr val="dk1"/>
                </a:solidFill>
              </a:rPr>
              <a:t>y</a:t>
            </a:r>
            <a:endParaRPr baseline="-25000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8" name="Google Shape;278;p25"/>
          <p:cNvSpPr txBox="1"/>
          <p:nvPr>
            <p:ph idx="1" type="body"/>
          </p:nvPr>
        </p:nvSpPr>
        <p:spPr>
          <a:xfrm>
            <a:off x="4495800" y="2040875"/>
            <a:ext cx="4572600" cy="17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unknowns, 4 equations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Solve!</a:t>
            </a: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4782750" y="4682025"/>
            <a:ext cx="41328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rebuchet MS"/>
                <a:ea typeface="Trebuchet MS"/>
                <a:cs typeface="Trebuchet MS"/>
                <a:sym typeface="Trebuchet MS"/>
              </a:rPr>
              <a:t>If you care about heading, you can choose these such that atan2(dy/ds(s), dx/ds(s)) = heading</a:t>
            </a:r>
            <a:endParaRPr i="1"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80" name="Google Shape;280;p25"/>
          <p:cNvCxnSpPr>
            <a:endCxn id="279" idx="1"/>
          </p:cNvCxnSpPr>
          <p:nvPr/>
        </p:nvCxnSpPr>
        <p:spPr>
          <a:xfrm>
            <a:off x="4220250" y="4807725"/>
            <a:ext cx="562500" cy="30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25"/>
          <p:cNvCxnSpPr>
            <a:endCxn id="279" idx="1"/>
          </p:cNvCxnSpPr>
          <p:nvPr/>
        </p:nvCxnSpPr>
        <p:spPr>
          <a:xfrm flipH="1" rot="10800000">
            <a:off x="4256250" y="5107725"/>
            <a:ext cx="526500" cy="527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Path Planning</a:t>
            </a:r>
            <a:endParaRPr/>
          </a:p>
        </p:txBody>
      </p:sp>
      <p:sp>
        <p:nvSpPr>
          <p:cNvPr id="287" name="Google Shape;287;p26"/>
          <p:cNvSpPr txBox="1"/>
          <p:nvPr>
            <p:ph idx="1" type="body"/>
          </p:nvPr>
        </p:nvSpPr>
        <p:spPr>
          <a:xfrm>
            <a:off x="457200" y="1600200"/>
            <a:ext cx="8229600" cy="16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Active area of research in academia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Applications in robotics, video games, optimization and routing, etc.</a:t>
            </a:r>
            <a:endParaRPr/>
          </a:p>
        </p:txBody>
      </p:sp>
      <p:pic>
        <p:nvPicPr>
          <p:cNvPr id="288" name="Google Shape;2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350" y="3766700"/>
            <a:ext cx="5701026" cy="278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tar_progress_animation.gif" id="289" name="Google Shape;2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550" y="3909575"/>
            <a:ext cx="20002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Why are we here?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800600" y="2209800"/>
            <a:ext cx="3923400" cy="11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Robots should move less like this</a:t>
            </a:r>
            <a:endParaRPr/>
          </a:p>
        </p:txBody>
      </p:sp>
      <p:pic>
        <p:nvPicPr>
          <p:cNvPr descr="0209_robotdog2.gif" id="60" name="Google Shape;6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872" y="4308125"/>
            <a:ext cx="3923475" cy="200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j3c9Mk.gif" id="61" name="Google Shape;6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275" y="1669100"/>
            <a:ext cx="35623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idx="1" type="body"/>
          </p:nvPr>
        </p:nvSpPr>
        <p:spPr>
          <a:xfrm>
            <a:off x="818275" y="4920100"/>
            <a:ext cx="3604800" cy="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more like this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Trajectory Generation</a:t>
            </a:r>
            <a:endParaRPr/>
          </a:p>
        </p:txBody>
      </p:sp>
      <p:sp>
        <p:nvSpPr>
          <p:cNvPr id="295" name="Google Shape;295;p2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Ok, so we have a path.  How fast should we traverse it?  How do we: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Move to the goal as quickly as possible?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Obey constraints on maximum velocity, acceleration, (jerk)?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Know precisely where (and how fast) the mechanism should be moving at all points in time?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i="1" lang="en"/>
              <a:t>Here is one such approach...</a:t>
            </a:r>
            <a:endParaRPr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>
            <p:ph type="title"/>
          </p:nvPr>
        </p:nvSpPr>
        <p:spPr>
          <a:xfrm>
            <a:off x="457200" y="427050"/>
            <a:ext cx="63288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Polynomial method for triangular or trapezoidal velocity profiles</a:t>
            </a:r>
            <a:endParaRPr/>
          </a:p>
        </p:txBody>
      </p:sp>
      <p:sp>
        <p:nvSpPr>
          <p:cNvPr id="301" name="Google Shape;301;p28"/>
          <p:cNvSpPr txBox="1"/>
          <p:nvPr>
            <p:ph idx="1" type="body"/>
          </p:nvPr>
        </p:nvSpPr>
        <p:spPr>
          <a:xfrm>
            <a:off x="457200" y="18288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Remember your kinematics: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Both"/>
            </a:pPr>
            <a:r>
              <a:rPr lang="en"/>
              <a:t>v</a:t>
            </a:r>
            <a:r>
              <a:rPr baseline="-25000" lang="en"/>
              <a:t>f</a:t>
            </a:r>
            <a:r>
              <a:rPr lang="en"/>
              <a:t> = v</a:t>
            </a:r>
            <a:r>
              <a:rPr baseline="-25000" lang="en"/>
              <a:t>i</a:t>
            </a:r>
            <a:r>
              <a:rPr lang="en"/>
              <a:t> + a 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Both"/>
            </a:pPr>
            <a:r>
              <a:rPr lang="en"/>
              <a:t>x</a:t>
            </a:r>
            <a:r>
              <a:rPr baseline="-25000" lang="en"/>
              <a:t>f</a:t>
            </a:r>
            <a:r>
              <a:rPr lang="en"/>
              <a:t> = x</a:t>
            </a:r>
            <a:r>
              <a:rPr baseline="-25000" lang="en"/>
              <a:t>i</a:t>
            </a:r>
            <a:r>
              <a:rPr lang="en"/>
              <a:t> + v t + ½ a t</a:t>
            </a:r>
            <a:r>
              <a:rPr baseline="30000" lang="en"/>
              <a:t>2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Both"/>
            </a:pPr>
            <a:r>
              <a:rPr lang="en"/>
              <a:t>x</a:t>
            </a:r>
            <a:r>
              <a:rPr baseline="-25000" lang="en"/>
              <a:t>f</a:t>
            </a:r>
            <a:r>
              <a:rPr lang="en"/>
              <a:t> = x</a:t>
            </a:r>
            <a:r>
              <a:rPr baseline="-25000" lang="en"/>
              <a:t>i</a:t>
            </a:r>
            <a:r>
              <a:rPr lang="en"/>
              <a:t> + t (v</a:t>
            </a:r>
            <a:r>
              <a:rPr baseline="-25000" lang="en"/>
              <a:t>i</a:t>
            </a:r>
            <a:r>
              <a:rPr lang="en"/>
              <a:t> + v</a:t>
            </a:r>
            <a:r>
              <a:rPr baseline="-25000" lang="en"/>
              <a:t>f</a:t>
            </a:r>
            <a:r>
              <a:rPr lang="en"/>
              <a:t>) / 2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Both"/>
            </a:pPr>
            <a:r>
              <a:rPr lang="en"/>
              <a:t>v</a:t>
            </a:r>
            <a:r>
              <a:rPr baseline="-25000" lang="en"/>
              <a:t>f</a:t>
            </a:r>
            <a:r>
              <a:rPr baseline="30000" lang="en"/>
              <a:t>2</a:t>
            </a:r>
            <a:r>
              <a:rPr lang="en"/>
              <a:t> = v</a:t>
            </a:r>
            <a:r>
              <a:rPr baseline="-25000" lang="en"/>
              <a:t>i</a:t>
            </a:r>
            <a:r>
              <a:rPr baseline="30000" lang="en"/>
              <a:t>2</a:t>
            </a:r>
            <a:r>
              <a:rPr lang="en"/>
              <a:t> + 2 a (x</a:t>
            </a:r>
            <a:r>
              <a:rPr baseline="-25000" lang="en"/>
              <a:t>f</a:t>
            </a:r>
            <a:r>
              <a:rPr lang="en"/>
              <a:t> - x</a:t>
            </a:r>
            <a:r>
              <a:rPr baseline="-25000" lang="en"/>
              <a:t>i</a:t>
            </a:r>
            <a:r>
              <a:rPr lang="en"/>
              <a:t>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There are up to three piecewise segments of motion in the motion (acceleration, cruise, deceleration)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/>
          <p:nvPr>
            <p:ph idx="1" type="body"/>
          </p:nvPr>
        </p:nvSpPr>
        <p:spPr>
          <a:xfrm>
            <a:off x="457200" y="4591975"/>
            <a:ext cx="8487000" cy="22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First step: Find the cruising velocity v_cruise</a:t>
            </a:r>
            <a:endParaRPr/>
          </a:p>
        </p:txBody>
      </p:sp>
      <p:cxnSp>
        <p:nvCxnSpPr>
          <p:cNvPr id="307" name="Google Shape;307;p29"/>
          <p:cNvCxnSpPr/>
          <p:nvPr/>
        </p:nvCxnSpPr>
        <p:spPr>
          <a:xfrm rot="10800000">
            <a:off x="1234925" y="1299450"/>
            <a:ext cx="0" cy="267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29"/>
          <p:cNvCxnSpPr/>
          <p:nvPr/>
        </p:nvCxnSpPr>
        <p:spPr>
          <a:xfrm>
            <a:off x="1246900" y="3973050"/>
            <a:ext cx="6414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29"/>
          <p:cNvCxnSpPr/>
          <p:nvPr/>
        </p:nvCxnSpPr>
        <p:spPr>
          <a:xfrm flipH="1" rot="10800000">
            <a:off x="1246900" y="2126575"/>
            <a:ext cx="1618500" cy="183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29"/>
          <p:cNvCxnSpPr/>
          <p:nvPr/>
        </p:nvCxnSpPr>
        <p:spPr>
          <a:xfrm rot="10800000">
            <a:off x="2877375" y="2138575"/>
            <a:ext cx="2853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29"/>
          <p:cNvCxnSpPr/>
          <p:nvPr/>
        </p:nvCxnSpPr>
        <p:spPr>
          <a:xfrm rot="10800000">
            <a:off x="5754975" y="2162575"/>
            <a:ext cx="1690500" cy="1798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29"/>
          <p:cNvSpPr txBox="1"/>
          <p:nvPr/>
        </p:nvSpPr>
        <p:spPr>
          <a:xfrm rot="-5400000">
            <a:off x="304800" y="2240875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3849388" y="4122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Time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14" name="Google Shape;314;p29"/>
          <p:cNvCxnSpPr/>
          <p:nvPr/>
        </p:nvCxnSpPr>
        <p:spPr>
          <a:xfrm rot="10800000">
            <a:off x="2841525" y="1323450"/>
            <a:ext cx="0" cy="26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29"/>
          <p:cNvCxnSpPr/>
          <p:nvPr/>
        </p:nvCxnSpPr>
        <p:spPr>
          <a:xfrm rot="10800000">
            <a:off x="5737125" y="1323450"/>
            <a:ext cx="0" cy="26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16" name="Google Shape;316;p29"/>
          <p:cNvSpPr txBox="1"/>
          <p:nvPr/>
        </p:nvSpPr>
        <p:spPr>
          <a:xfrm>
            <a:off x="22790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51746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t_cruise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Google Shape;318;p29"/>
          <p:cNvSpPr txBox="1"/>
          <p:nvPr/>
        </p:nvSpPr>
        <p:spPr>
          <a:xfrm>
            <a:off x="69272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t_decel,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v_end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19" name="Google Shape;319;p29"/>
          <p:cNvCxnSpPr/>
          <p:nvPr/>
        </p:nvCxnSpPr>
        <p:spPr>
          <a:xfrm rot="10800000">
            <a:off x="1246762" y="2145050"/>
            <a:ext cx="157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20" name="Google Shape;320;p29"/>
          <p:cNvSpPr txBox="1"/>
          <p:nvPr/>
        </p:nvSpPr>
        <p:spPr>
          <a:xfrm>
            <a:off x="1212238" y="1836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v_cruise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1821850" y="31323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max_accel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>
            <a:off x="5708050" y="31323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-max_accel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29"/>
          <p:cNvSpPr txBox="1"/>
          <p:nvPr/>
        </p:nvSpPr>
        <p:spPr>
          <a:xfrm>
            <a:off x="3879250" y="21417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0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5264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0,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v_start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idx="1" type="body"/>
          </p:nvPr>
        </p:nvSpPr>
        <p:spPr>
          <a:xfrm>
            <a:off x="457200" y="4591975"/>
            <a:ext cx="8571000" cy="22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First step: Find the cruising velocity v_cruise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Pretend there is no velocity limit: How fast could we go? (hint: distance to accel to v_cruise plus distance to decel to v_end must equal total distance)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v_cruise = Min(max_velocity, v_cruise)</a:t>
            </a:r>
            <a:endParaRPr/>
          </a:p>
        </p:txBody>
      </p:sp>
      <p:cxnSp>
        <p:nvCxnSpPr>
          <p:cNvPr id="330" name="Google Shape;330;p30"/>
          <p:cNvCxnSpPr/>
          <p:nvPr/>
        </p:nvCxnSpPr>
        <p:spPr>
          <a:xfrm rot="10800000">
            <a:off x="1234925" y="1299450"/>
            <a:ext cx="0" cy="267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30"/>
          <p:cNvCxnSpPr/>
          <p:nvPr/>
        </p:nvCxnSpPr>
        <p:spPr>
          <a:xfrm>
            <a:off x="1246900" y="3973050"/>
            <a:ext cx="6414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30"/>
          <p:cNvCxnSpPr/>
          <p:nvPr/>
        </p:nvCxnSpPr>
        <p:spPr>
          <a:xfrm flipH="1" rot="10800000">
            <a:off x="1246900" y="2126575"/>
            <a:ext cx="1618500" cy="183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0"/>
          <p:cNvCxnSpPr/>
          <p:nvPr/>
        </p:nvCxnSpPr>
        <p:spPr>
          <a:xfrm rot="10800000">
            <a:off x="2877375" y="2138575"/>
            <a:ext cx="2853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0"/>
          <p:cNvCxnSpPr/>
          <p:nvPr/>
        </p:nvCxnSpPr>
        <p:spPr>
          <a:xfrm rot="10800000">
            <a:off x="5754975" y="2162575"/>
            <a:ext cx="1690500" cy="1798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5" name="Google Shape;335;p30"/>
          <p:cNvSpPr txBox="1"/>
          <p:nvPr/>
        </p:nvSpPr>
        <p:spPr>
          <a:xfrm rot="-5400000">
            <a:off x="304800" y="2240875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6" name="Google Shape;336;p30"/>
          <p:cNvSpPr txBox="1"/>
          <p:nvPr/>
        </p:nvSpPr>
        <p:spPr>
          <a:xfrm>
            <a:off x="3849388" y="4122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Time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37" name="Google Shape;337;p30"/>
          <p:cNvCxnSpPr/>
          <p:nvPr/>
        </p:nvCxnSpPr>
        <p:spPr>
          <a:xfrm rot="10800000">
            <a:off x="2841525" y="1323450"/>
            <a:ext cx="0" cy="26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0"/>
          <p:cNvCxnSpPr/>
          <p:nvPr/>
        </p:nvCxnSpPr>
        <p:spPr>
          <a:xfrm rot="10800000">
            <a:off x="5737125" y="1323450"/>
            <a:ext cx="0" cy="26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39" name="Google Shape;339;p30"/>
          <p:cNvSpPr txBox="1"/>
          <p:nvPr/>
        </p:nvSpPr>
        <p:spPr>
          <a:xfrm>
            <a:off x="22790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51746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t_cruise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41" name="Google Shape;341;p30"/>
          <p:cNvCxnSpPr/>
          <p:nvPr/>
        </p:nvCxnSpPr>
        <p:spPr>
          <a:xfrm rot="10800000">
            <a:off x="1246762" y="2145050"/>
            <a:ext cx="157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42" name="Google Shape;342;p30"/>
          <p:cNvSpPr txBox="1"/>
          <p:nvPr/>
        </p:nvSpPr>
        <p:spPr>
          <a:xfrm>
            <a:off x="1212238" y="1836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v_cruise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1821850" y="31323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max_accel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5708050" y="31323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-max_accel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3879250" y="21417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0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46" name="Google Shape;346;p30"/>
          <p:cNvCxnSpPr/>
          <p:nvPr/>
        </p:nvCxnSpPr>
        <p:spPr>
          <a:xfrm flipH="1">
            <a:off x="2877525" y="735950"/>
            <a:ext cx="1402800" cy="140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30"/>
          <p:cNvCxnSpPr/>
          <p:nvPr/>
        </p:nvCxnSpPr>
        <p:spPr>
          <a:xfrm>
            <a:off x="4318750" y="721375"/>
            <a:ext cx="1411200" cy="141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48" name="Google Shape;348;p30"/>
          <p:cNvSpPr txBox="1"/>
          <p:nvPr/>
        </p:nvSpPr>
        <p:spPr>
          <a:xfrm>
            <a:off x="5264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0,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v_start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69272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t_decel,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v_end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/>
          <p:nvPr>
            <p:ph idx="1" type="body"/>
          </p:nvPr>
        </p:nvSpPr>
        <p:spPr>
          <a:xfrm>
            <a:off x="457200" y="4515775"/>
            <a:ext cx="8487000" cy="22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Next: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figure out how much distance you will cover to accelerate from v_start to v_cruise (hint: </a:t>
            </a:r>
            <a:r>
              <a:rPr lang="en">
                <a:solidFill>
                  <a:schemeClr val="dk1"/>
                </a:solidFill>
              </a:rPr>
              <a:t>x</a:t>
            </a:r>
            <a:r>
              <a:rPr baseline="-25000" lang="en">
                <a:solidFill>
                  <a:schemeClr val="dk1"/>
                </a:solidFill>
              </a:rPr>
              <a:t>f</a:t>
            </a:r>
            <a:r>
              <a:rPr lang="en">
                <a:solidFill>
                  <a:schemeClr val="dk1"/>
                </a:solidFill>
              </a:rPr>
              <a:t> = x</a:t>
            </a:r>
            <a:r>
              <a:rPr baseline="-25000" lang="en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</a:rPr>
              <a:t> + v t + ½ a t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...and the same to decelerate from v_cruise to v_end</a:t>
            </a:r>
            <a:endParaRPr/>
          </a:p>
        </p:txBody>
      </p:sp>
      <p:cxnSp>
        <p:nvCxnSpPr>
          <p:cNvPr id="355" name="Google Shape;355;p31"/>
          <p:cNvCxnSpPr/>
          <p:nvPr/>
        </p:nvCxnSpPr>
        <p:spPr>
          <a:xfrm rot="10800000">
            <a:off x="1234925" y="1299450"/>
            <a:ext cx="0" cy="267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31"/>
          <p:cNvCxnSpPr/>
          <p:nvPr/>
        </p:nvCxnSpPr>
        <p:spPr>
          <a:xfrm>
            <a:off x="1246900" y="3973050"/>
            <a:ext cx="6414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31"/>
          <p:cNvCxnSpPr/>
          <p:nvPr/>
        </p:nvCxnSpPr>
        <p:spPr>
          <a:xfrm flipH="1" rot="10800000">
            <a:off x="1246900" y="2126575"/>
            <a:ext cx="1618500" cy="183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1"/>
          <p:cNvCxnSpPr/>
          <p:nvPr/>
        </p:nvCxnSpPr>
        <p:spPr>
          <a:xfrm rot="10800000">
            <a:off x="2877375" y="2138575"/>
            <a:ext cx="2853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31"/>
          <p:cNvCxnSpPr/>
          <p:nvPr/>
        </p:nvCxnSpPr>
        <p:spPr>
          <a:xfrm rot="10800000">
            <a:off x="5754975" y="2162575"/>
            <a:ext cx="1690500" cy="1798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0" name="Google Shape;360;p31"/>
          <p:cNvSpPr txBox="1"/>
          <p:nvPr/>
        </p:nvSpPr>
        <p:spPr>
          <a:xfrm rot="-5400000">
            <a:off x="304800" y="2240875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3849388" y="4122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Time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 rot="10800000">
            <a:off x="2841525" y="1323450"/>
            <a:ext cx="0" cy="26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31"/>
          <p:cNvCxnSpPr/>
          <p:nvPr/>
        </p:nvCxnSpPr>
        <p:spPr>
          <a:xfrm rot="10800000">
            <a:off x="5737125" y="1323450"/>
            <a:ext cx="0" cy="26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64" name="Google Shape;364;p31"/>
          <p:cNvSpPr txBox="1"/>
          <p:nvPr/>
        </p:nvSpPr>
        <p:spPr>
          <a:xfrm>
            <a:off x="22790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Google Shape;365;p31"/>
          <p:cNvSpPr txBox="1"/>
          <p:nvPr/>
        </p:nvSpPr>
        <p:spPr>
          <a:xfrm>
            <a:off x="51746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t_cruise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6" name="Google Shape;366;p31"/>
          <p:cNvCxnSpPr/>
          <p:nvPr/>
        </p:nvCxnSpPr>
        <p:spPr>
          <a:xfrm rot="10800000">
            <a:off x="1246762" y="2145050"/>
            <a:ext cx="157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67" name="Google Shape;367;p31"/>
          <p:cNvSpPr txBox="1"/>
          <p:nvPr/>
        </p:nvSpPr>
        <p:spPr>
          <a:xfrm>
            <a:off x="1212238" y="1836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v_cruise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8" name="Google Shape;368;p31"/>
          <p:cNvSpPr txBox="1"/>
          <p:nvPr/>
        </p:nvSpPr>
        <p:spPr>
          <a:xfrm>
            <a:off x="1821850" y="31323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max_accel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p31"/>
          <p:cNvSpPr txBox="1"/>
          <p:nvPr/>
        </p:nvSpPr>
        <p:spPr>
          <a:xfrm>
            <a:off x="5708050" y="31323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-max_accel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31"/>
          <p:cNvSpPr txBox="1"/>
          <p:nvPr/>
        </p:nvSpPr>
        <p:spPr>
          <a:xfrm>
            <a:off x="3879250" y="21417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0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5264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0,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v_start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69272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t_decel,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v_end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 txBox="1"/>
          <p:nvPr>
            <p:ph idx="1" type="body"/>
          </p:nvPr>
        </p:nvSpPr>
        <p:spPr>
          <a:xfrm>
            <a:off x="457200" y="4439575"/>
            <a:ext cx="8487000" cy="22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Finally: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How long are you at cruise velocity?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Total distance = distance during accel + distance during decel + distance during cruise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Notice that cruise distance is zero in the case of a triangular profile</a:t>
            </a:r>
            <a:endParaRPr/>
          </a:p>
        </p:txBody>
      </p:sp>
      <p:cxnSp>
        <p:nvCxnSpPr>
          <p:cNvPr id="378" name="Google Shape;378;p32"/>
          <p:cNvCxnSpPr/>
          <p:nvPr/>
        </p:nvCxnSpPr>
        <p:spPr>
          <a:xfrm rot="10800000">
            <a:off x="1234925" y="1299450"/>
            <a:ext cx="0" cy="267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p32"/>
          <p:cNvCxnSpPr/>
          <p:nvPr/>
        </p:nvCxnSpPr>
        <p:spPr>
          <a:xfrm>
            <a:off x="1246900" y="3973050"/>
            <a:ext cx="6414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0" name="Google Shape;380;p32"/>
          <p:cNvCxnSpPr/>
          <p:nvPr/>
        </p:nvCxnSpPr>
        <p:spPr>
          <a:xfrm flipH="1" rot="10800000">
            <a:off x="1246900" y="2126575"/>
            <a:ext cx="1618500" cy="183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32"/>
          <p:cNvCxnSpPr/>
          <p:nvPr/>
        </p:nvCxnSpPr>
        <p:spPr>
          <a:xfrm rot="10800000">
            <a:off x="2877375" y="2138575"/>
            <a:ext cx="2853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32"/>
          <p:cNvCxnSpPr/>
          <p:nvPr/>
        </p:nvCxnSpPr>
        <p:spPr>
          <a:xfrm rot="10800000">
            <a:off x="5754975" y="2162575"/>
            <a:ext cx="1690500" cy="1798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3" name="Google Shape;383;p32"/>
          <p:cNvSpPr txBox="1"/>
          <p:nvPr/>
        </p:nvSpPr>
        <p:spPr>
          <a:xfrm rot="-5400000">
            <a:off x="304800" y="2240875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4" name="Google Shape;384;p32"/>
          <p:cNvSpPr txBox="1"/>
          <p:nvPr/>
        </p:nvSpPr>
        <p:spPr>
          <a:xfrm>
            <a:off x="3849388" y="4122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Time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85" name="Google Shape;385;p32"/>
          <p:cNvCxnSpPr/>
          <p:nvPr/>
        </p:nvCxnSpPr>
        <p:spPr>
          <a:xfrm rot="10800000">
            <a:off x="2841525" y="1323450"/>
            <a:ext cx="0" cy="26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32"/>
          <p:cNvCxnSpPr/>
          <p:nvPr/>
        </p:nvCxnSpPr>
        <p:spPr>
          <a:xfrm rot="10800000">
            <a:off x="5737125" y="1323450"/>
            <a:ext cx="0" cy="26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87" name="Google Shape;387;p32"/>
          <p:cNvSpPr txBox="1"/>
          <p:nvPr/>
        </p:nvSpPr>
        <p:spPr>
          <a:xfrm>
            <a:off x="22790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51746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t_cruise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89" name="Google Shape;389;p32"/>
          <p:cNvCxnSpPr/>
          <p:nvPr/>
        </p:nvCxnSpPr>
        <p:spPr>
          <a:xfrm rot="10800000">
            <a:off x="1246762" y="2145050"/>
            <a:ext cx="157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90" name="Google Shape;390;p32"/>
          <p:cNvSpPr txBox="1"/>
          <p:nvPr/>
        </p:nvSpPr>
        <p:spPr>
          <a:xfrm>
            <a:off x="1212238" y="1836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v_cruise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1821850" y="31323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max_accel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5708050" y="31323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-max_accel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3" name="Google Shape;393;p32"/>
          <p:cNvSpPr txBox="1"/>
          <p:nvPr/>
        </p:nvSpPr>
        <p:spPr>
          <a:xfrm>
            <a:off x="3879250" y="21417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slope = acceleration = 0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4" name="Google Shape;394;p32"/>
          <p:cNvSpPr txBox="1"/>
          <p:nvPr/>
        </p:nvSpPr>
        <p:spPr>
          <a:xfrm>
            <a:off x="5264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0,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v_start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5" name="Google Shape;395;p32"/>
          <p:cNvSpPr txBox="1"/>
          <p:nvPr/>
        </p:nvSpPr>
        <p:spPr>
          <a:xfrm>
            <a:off x="6927238" y="397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 = t_decel,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 = v_end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3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</a:t>
            </a:r>
            <a:endParaRPr/>
          </a:p>
        </p:txBody>
      </p:sp>
      <p:sp>
        <p:nvSpPr>
          <p:cNvPr id="401" name="Google Shape;401;p3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We now have a function where we can lookup the desired position, velocity, and acceleration of the system for a given time </a:t>
            </a:r>
            <a:r>
              <a:rPr i="1" lang="en"/>
              <a:t>t</a:t>
            </a:r>
            <a:r>
              <a:rPr lang="en"/>
              <a:t> since the beginning of the motion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Approaches</a:t>
            </a:r>
            <a:endParaRPr/>
          </a:p>
        </p:txBody>
      </p:sp>
      <p:sp>
        <p:nvSpPr>
          <p:cNvPr id="407" name="Google Shape;407;p3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Boxcar Filter Method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Inspired by signal processing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Use a chain of integrators to model rate constraints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Pros: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Fast, Doesn’t require floating point math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Can deal with limited jerk, snap, etc.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Cons: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Cannot deal with constraints that change over time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Only work for 1D problems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This is how the Talon SRX does its motion profiling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More information in </a:t>
            </a:r>
            <a:r>
              <a:rPr lang="en" u="sng">
                <a:solidFill>
                  <a:schemeClr val="hlink"/>
                </a:solidFill>
                <a:hlinkClick r:id="rId3"/>
              </a:rPr>
              <a:t>this Chief Delphi thread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 txBox="1"/>
          <p:nvPr>
            <p:ph type="title"/>
          </p:nvPr>
        </p:nvSpPr>
        <p:spPr>
          <a:xfrm>
            <a:off x="457200" y="4270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that is a 1D trajectory…</a:t>
            </a:r>
            <a:br>
              <a:rPr lang="en"/>
            </a:br>
            <a:r>
              <a:rPr lang="en"/>
              <a:t>...what about 2D+?</a:t>
            </a:r>
            <a:endParaRPr/>
          </a:p>
        </p:txBody>
      </p:sp>
      <p:sp>
        <p:nvSpPr>
          <p:cNvPr id="413" name="Google Shape;413;p35"/>
          <p:cNvSpPr txBox="1"/>
          <p:nvPr>
            <p:ph idx="1" type="body"/>
          </p:nvPr>
        </p:nvSpPr>
        <p:spPr>
          <a:xfrm>
            <a:off x="457200" y="17526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One simple approach: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At time </a:t>
            </a:r>
            <a:r>
              <a:rPr i="1" lang="en"/>
              <a:t>t</a:t>
            </a:r>
            <a:r>
              <a:rPr lang="en"/>
              <a:t>, figure out the current distance the robot should have covered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Figure out the arc length of the spline corresponding to this distance</a:t>
            </a:r>
            <a:endParaRPr/>
          </a:p>
        </p:txBody>
      </p:sp>
      <p:pic>
        <p:nvPicPr>
          <p:cNvPr id="414" name="Google Shape;4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600" y="4596650"/>
            <a:ext cx="3890190" cy="11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"/>
          <p:cNvSpPr/>
          <p:nvPr/>
        </p:nvSpPr>
        <p:spPr>
          <a:xfrm rot="2700000">
            <a:off x="4034053" y="5022950"/>
            <a:ext cx="1067873" cy="103775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6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Non-constant Constraints</a:t>
            </a:r>
            <a:endParaRPr/>
          </a:p>
        </p:txBody>
      </p:sp>
      <p:sp>
        <p:nvSpPr>
          <p:cNvPr id="421" name="Google Shape;421;p36"/>
          <p:cNvSpPr txBox="1"/>
          <p:nvPr>
            <p:ph idx="1" type="body"/>
          </p:nvPr>
        </p:nvSpPr>
        <p:spPr>
          <a:xfrm>
            <a:off x="457200" y="1600200"/>
            <a:ext cx="82296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 tank drive robot has coupled constraints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Can only translate so fast depending on curvature of path (because the outside wheel is the limiting factor)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v = (left_wheel_velocity + right_wheel_velocity) / 2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 = (right_wheel_velocity - left_wheel_velocity) / width_of_wheelbase</a:t>
            </a:r>
            <a:endParaRPr/>
          </a:p>
        </p:txBody>
      </p:sp>
      <p:cxnSp>
        <p:nvCxnSpPr>
          <p:cNvPr id="422" name="Google Shape;422;p36"/>
          <p:cNvCxnSpPr/>
          <p:nvPr/>
        </p:nvCxnSpPr>
        <p:spPr>
          <a:xfrm rot="10800000">
            <a:off x="4568000" y="4587800"/>
            <a:ext cx="0" cy="1966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3" name="Google Shape;423;p36"/>
          <p:cNvCxnSpPr/>
          <p:nvPr/>
        </p:nvCxnSpPr>
        <p:spPr>
          <a:xfrm>
            <a:off x="3499350" y="5541825"/>
            <a:ext cx="2122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24" name="Google Shape;424;p36"/>
          <p:cNvSpPr txBox="1"/>
          <p:nvPr/>
        </p:nvSpPr>
        <p:spPr>
          <a:xfrm>
            <a:off x="5673700" y="5355050"/>
            <a:ext cx="1175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angular velocity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5" name="Google Shape;425;p36"/>
          <p:cNvSpPr txBox="1"/>
          <p:nvPr/>
        </p:nvSpPr>
        <p:spPr>
          <a:xfrm>
            <a:off x="4683100" y="6193250"/>
            <a:ext cx="1587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translational velocity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6" name="Google Shape;426;p36"/>
          <p:cNvSpPr txBox="1"/>
          <p:nvPr/>
        </p:nvSpPr>
        <p:spPr>
          <a:xfrm>
            <a:off x="2648450" y="4716425"/>
            <a:ext cx="1175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region of feasibility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27" name="Google Shape;427;p36"/>
          <p:cNvCxnSpPr/>
          <p:nvPr/>
        </p:nvCxnSpPr>
        <p:spPr>
          <a:xfrm>
            <a:off x="3572739" y="5023575"/>
            <a:ext cx="635700" cy="39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Why are we here?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Control systems are fun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Software is where most of the hard problems in robotics are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Many of the techniques discussed today are common in industry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Motion control makes your FRC robot better!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i="1" lang="en"/>
              <a:t>Motivating examples...</a:t>
            </a:r>
            <a:endParaRPr i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2" name="Google Shape;432;p37"/>
          <p:cNvCxnSpPr/>
          <p:nvPr/>
        </p:nvCxnSpPr>
        <p:spPr>
          <a:xfrm rot="10800000">
            <a:off x="1234925" y="1299450"/>
            <a:ext cx="0" cy="267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3" name="Google Shape;433;p37"/>
          <p:cNvCxnSpPr/>
          <p:nvPr/>
        </p:nvCxnSpPr>
        <p:spPr>
          <a:xfrm>
            <a:off x="1246900" y="3973050"/>
            <a:ext cx="6414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4" name="Google Shape;434;p37"/>
          <p:cNvSpPr txBox="1"/>
          <p:nvPr/>
        </p:nvSpPr>
        <p:spPr>
          <a:xfrm rot="-5400000">
            <a:off x="304800" y="2240875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5" name="Google Shape;435;p37"/>
          <p:cNvSpPr txBox="1"/>
          <p:nvPr/>
        </p:nvSpPr>
        <p:spPr>
          <a:xfrm>
            <a:off x="3849388" y="4122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Distance along path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36" name="Google Shape;436;p37"/>
          <p:cNvCxnSpPr/>
          <p:nvPr/>
        </p:nvCxnSpPr>
        <p:spPr>
          <a:xfrm>
            <a:off x="1246900" y="1690525"/>
            <a:ext cx="1223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37"/>
          <p:cNvCxnSpPr/>
          <p:nvPr/>
        </p:nvCxnSpPr>
        <p:spPr>
          <a:xfrm rot="10800000">
            <a:off x="2470000" y="1702500"/>
            <a:ext cx="0" cy="103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37"/>
          <p:cNvCxnSpPr/>
          <p:nvPr/>
        </p:nvCxnSpPr>
        <p:spPr>
          <a:xfrm>
            <a:off x="2493825" y="2721625"/>
            <a:ext cx="611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37"/>
          <p:cNvCxnSpPr/>
          <p:nvPr/>
        </p:nvCxnSpPr>
        <p:spPr>
          <a:xfrm>
            <a:off x="3105225" y="2110150"/>
            <a:ext cx="0" cy="611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37"/>
          <p:cNvCxnSpPr/>
          <p:nvPr/>
        </p:nvCxnSpPr>
        <p:spPr>
          <a:xfrm>
            <a:off x="3117275" y="2110150"/>
            <a:ext cx="1870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37"/>
          <p:cNvCxnSpPr/>
          <p:nvPr/>
        </p:nvCxnSpPr>
        <p:spPr>
          <a:xfrm rot="10800000">
            <a:off x="5011475" y="2134100"/>
            <a:ext cx="0" cy="107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37"/>
          <p:cNvCxnSpPr/>
          <p:nvPr/>
        </p:nvCxnSpPr>
        <p:spPr>
          <a:xfrm>
            <a:off x="5035600" y="3213200"/>
            <a:ext cx="23019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43" name="Google Shape;443;p37"/>
          <p:cNvSpPr txBox="1"/>
          <p:nvPr/>
        </p:nvSpPr>
        <p:spPr>
          <a:xfrm>
            <a:off x="3337350" y="1444600"/>
            <a:ext cx="15825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Maximum Velocity</a:t>
            </a:r>
            <a:endParaRPr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4" name="Google Shape;444;p37"/>
          <p:cNvSpPr txBox="1"/>
          <p:nvPr>
            <p:ph idx="1" type="body"/>
          </p:nvPr>
        </p:nvSpPr>
        <p:spPr>
          <a:xfrm>
            <a:off x="457200" y="4591975"/>
            <a:ext cx="8487000" cy="22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>
                <a:solidFill>
                  <a:schemeClr val="dk1"/>
                </a:solidFill>
              </a:rPr>
              <a:t>Solution (Numerical Integration Approach):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>
                <a:solidFill>
                  <a:schemeClr val="dk1"/>
                </a:solidFill>
              </a:rPr>
              <a:t>Rather than computing switching times, divide the path up into discrete samples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>
                <a:solidFill>
                  <a:schemeClr val="dk1"/>
                </a:solidFill>
              </a:rPr>
              <a:t>For each sample, compute the maximum velocity based on curvature or other constraints</a:t>
            </a:r>
            <a:endParaRPr/>
          </a:p>
        </p:txBody>
      </p:sp>
      <p:sp>
        <p:nvSpPr>
          <p:cNvPr id="445" name="Google Shape;445;p37"/>
          <p:cNvSpPr/>
          <p:nvPr/>
        </p:nvSpPr>
        <p:spPr>
          <a:xfrm>
            <a:off x="2785025" y="385126"/>
            <a:ext cx="2653450" cy="1129025"/>
          </a:xfrm>
          <a:custGeom>
            <a:rect b="b" l="l" r="r" t="t"/>
            <a:pathLst>
              <a:path extrusionOk="0" h="45161" w="106138">
                <a:moveTo>
                  <a:pt x="0" y="12549"/>
                </a:moveTo>
                <a:cubicBezTo>
                  <a:pt x="5915" y="10471"/>
                  <a:pt x="26617" y="-240"/>
                  <a:pt x="35489" y="80"/>
                </a:cubicBezTo>
                <a:cubicBezTo>
                  <a:pt x="44361" y="400"/>
                  <a:pt x="47319" y="12869"/>
                  <a:pt x="53234" y="14468"/>
                </a:cubicBezTo>
                <a:cubicBezTo>
                  <a:pt x="59149" y="16067"/>
                  <a:pt x="62585" y="9672"/>
                  <a:pt x="70978" y="9672"/>
                </a:cubicBezTo>
                <a:cubicBezTo>
                  <a:pt x="79371" y="9672"/>
                  <a:pt x="98155" y="8553"/>
                  <a:pt x="103590" y="14468"/>
                </a:cubicBezTo>
                <a:cubicBezTo>
                  <a:pt x="109025" y="20383"/>
                  <a:pt x="103590" y="40046"/>
                  <a:pt x="103590" y="45161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46" name="Google Shape;446;p37"/>
          <p:cNvSpPr txBox="1"/>
          <p:nvPr/>
        </p:nvSpPr>
        <p:spPr>
          <a:xfrm>
            <a:off x="4001788" y="1605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Path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7" name="Google Shape;447;p37"/>
          <p:cNvSpPr/>
          <p:nvPr/>
        </p:nvSpPr>
        <p:spPr>
          <a:xfrm>
            <a:off x="3430350" y="385125"/>
            <a:ext cx="477000" cy="477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7"/>
          <p:cNvSpPr txBox="1"/>
          <p:nvPr/>
        </p:nvSpPr>
        <p:spPr>
          <a:xfrm>
            <a:off x="2782588" y="7701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Trebuchet MS"/>
                <a:ea typeface="Trebuchet MS"/>
                <a:cs typeface="Trebuchet MS"/>
                <a:sym typeface="Trebuchet MS"/>
              </a:rPr>
              <a:t>Curvature</a:t>
            </a:r>
            <a:endParaRPr b="1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38"/>
          <p:cNvCxnSpPr/>
          <p:nvPr/>
        </p:nvCxnSpPr>
        <p:spPr>
          <a:xfrm rot="10800000">
            <a:off x="1234925" y="1299450"/>
            <a:ext cx="0" cy="267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" name="Google Shape;454;p38"/>
          <p:cNvCxnSpPr/>
          <p:nvPr/>
        </p:nvCxnSpPr>
        <p:spPr>
          <a:xfrm>
            <a:off x="1246900" y="3973050"/>
            <a:ext cx="6414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5" name="Google Shape;455;p38"/>
          <p:cNvSpPr txBox="1"/>
          <p:nvPr/>
        </p:nvSpPr>
        <p:spPr>
          <a:xfrm rot="-5400000">
            <a:off x="304800" y="2240875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6" name="Google Shape;456;p38"/>
          <p:cNvSpPr txBox="1"/>
          <p:nvPr/>
        </p:nvSpPr>
        <p:spPr>
          <a:xfrm>
            <a:off x="3849388" y="4122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Distance along path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57" name="Google Shape;457;p38"/>
          <p:cNvCxnSpPr/>
          <p:nvPr/>
        </p:nvCxnSpPr>
        <p:spPr>
          <a:xfrm>
            <a:off x="1246900" y="1690525"/>
            <a:ext cx="1223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38"/>
          <p:cNvCxnSpPr/>
          <p:nvPr/>
        </p:nvCxnSpPr>
        <p:spPr>
          <a:xfrm rot="10800000">
            <a:off x="2470000" y="1702500"/>
            <a:ext cx="0" cy="103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38"/>
          <p:cNvCxnSpPr/>
          <p:nvPr/>
        </p:nvCxnSpPr>
        <p:spPr>
          <a:xfrm>
            <a:off x="2493825" y="2721625"/>
            <a:ext cx="611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38"/>
          <p:cNvCxnSpPr/>
          <p:nvPr/>
        </p:nvCxnSpPr>
        <p:spPr>
          <a:xfrm>
            <a:off x="3105225" y="2110150"/>
            <a:ext cx="0" cy="611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38"/>
          <p:cNvCxnSpPr/>
          <p:nvPr/>
        </p:nvCxnSpPr>
        <p:spPr>
          <a:xfrm>
            <a:off x="3117275" y="2110150"/>
            <a:ext cx="1870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38"/>
          <p:cNvCxnSpPr/>
          <p:nvPr/>
        </p:nvCxnSpPr>
        <p:spPr>
          <a:xfrm rot="10800000">
            <a:off x="5011475" y="2134100"/>
            <a:ext cx="0" cy="107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38"/>
          <p:cNvCxnSpPr/>
          <p:nvPr/>
        </p:nvCxnSpPr>
        <p:spPr>
          <a:xfrm>
            <a:off x="5035600" y="3213200"/>
            <a:ext cx="23019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64" name="Google Shape;464;p38"/>
          <p:cNvSpPr txBox="1"/>
          <p:nvPr/>
        </p:nvSpPr>
        <p:spPr>
          <a:xfrm>
            <a:off x="3337350" y="1444600"/>
            <a:ext cx="15825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Maximum Velocity</a:t>
            </a:r>
            <a:endParaRPr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5" name="Google Shape;465;p38"/>
          <p:cNvSpPr txBox="1"/>
          <p:nvPr>
            <p:ph idx="1" type="body"/>
          </p:nvPr>
        </p:nvSpPr>
        <p:spPr>
          <a:xfrm>
            <a:off x="457200" y="4591975"/>
            <a:ext cx="8487000" cy="22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>
                <a:solidFill>
                  <a:schemeClr val="dk1"/>
                </a:solidFill>
              </a:rPr>
              <a:t>Next, starting at the beginning state, assign a velocity to each point that is Min(max_velocity, max_reachable_velocity)</a:t>
            </a:r>
            <a:endParaRPr/>
          </a:p>
        </p:txBody>
      </p:sp>
      <p:cxnSp>
        <p:nvCxnSpPr>
          <p:cNvPr id="466" name="Google Shape;466;p38"/>
          <p:cNvCxnSpPr/>
          <p:nvPr/>
        </p:nvCxnSpPr>
        <p:spPr>
          <a:xfrm flipH="1" rot="10800000">
            <a:off x="1246900" y="2765875"/>
            <a:ext cx="1195200" cy="119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" name="Google Shape;467;p38"/>
          <p:cNvCxnSpPr/>
          <p:nvPr/>
        </p:nvCxnSpPr>
        <p:spPr>
          <a:xfrm rot="10800000">
            <a:off x="2445575" y="2733475"/>
            <a:ext cx="671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" name="Google Shape;468;p38"/>
          <p:cNvCxnSpPr/>
          <p:nvPr/>
        </p:nvCxnSpPr>
        <p:spPr>
          <a:xfrm flipH="1" rot="10800000">
            <a:off x="3117275" y="2098200"/>
            <a:ext cx="647400" cy="647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" name="Google Shape;469;p38"/>
          <p:cNvCxnSpPr/>
          <p:nvPr/>
        </p:nvCxnSpPr>
        <p:spPr>
          <a:xfrm rot="10800000">
            <a:off x="3764800" y="2110200"/>
            <a:ext cx="1258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" name="Google Shape;470;p38"/>
          <p:cNvCxnSpPr/>
          <p:nvPr/>
        </p:nvCxnSpPr>
        <p:spPr>
          <a:xfrm rot="10800000">
            <a:off x="5011475" y="3213200"/>
            <a:ext cx="2338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5" name="Google Shape;475;p39"/>
          <p:cNvCxnSpPr/>
          <p:nvPr/>
        </p:nvCxnSpPr>
        <p:spPr>
          <a:xfrm rot="10800000">
            <a:off x="1234925" y="1299450"/>
            <a:ext cx="0" cy="267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" name="Google Shape;476;p39"/>
          <p:cNvCxnSpPr/>
          <p:nvPr/>
        </p:nvCxnSpPr>
        <p:spPr>
          <a:xfrm>
            <a:off x="1246900" y="3973050"/>
            <a:ext cx="6414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7" name="Google Shape;477;p39"/>
          <p:cNvSpPr txBox="1"/>
          <p:nvPr/>
        </p:nvSpPr>
        <p:spPr>
          <a:xfrm rot="-5400000">
            <a:off x="304800" y="2240875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8" name="Google Shape;478;p39"/>
          <p:cNvSpPr txBox="1"/>
          <p:nvPr/>
        </p:nvSpPr>
        <p:spPr>
          <a:xfrm>
            <a:off x="3849388" y="4122950"/>
            <a:ext cx="1378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Distance along path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79" name="Google Shape;479;p39"/>
          <p:cNvCxnSpPr/>
          <p:nvPr/>
        </p:nvCxnSpPr>
        <p:spPr>
          <a:xfrm>
            <a:off x="1246900" y="1690525"/>
            <a:ext cx="1223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80" name="Google Shape;480;p39"/>
          <p:cNvCxnSpPr/>
          <p:nvPr/>
        </p:nvCxnSpPr>
        <p:spPr>
          <a:xfrm rot="10800000">
            <a:off x="2470000" y="1702500"/>
            <a:ext cx="0" cy="103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39"/>
          <p:cNvCxnSpPr/>
          <p:nvPr/>
        </p:nvCxnSpPr>
        <p:spPr>
          <a:xfrm>
            <a:off x="2493825" y="2721625"/>
            <a:ext cx="611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39"/>
          <p:cNvCxnSpPr/>
          <p:nvPr/>
        </p:nvCxnSpPr>
        <p:spPr>
          <a:xfrm>
            <a:off x="3105225" y="2110150"/>
            <a:ext cx="0" cy="611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83" name="Google Shape;483;p39"/>
          <p:cNvCxnSpPr/>
          <p:nvPr/>
        </p:nvCxnSpPr>
        <p:spPr>
          <a:xfrm>
            <a:off x="3117275" y="2110150"/>
            <a:ext cx="1870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39"/>
          <p:cNvCxnSpPr/>
          <p:nvPr/>
        </p:nvCxnSpPr>
        <p:spPr>
          <a:xfrm rot="10800000">
            <a:off x="5011475" y="2134100"/>
            <a:ext cx="0" cy="1079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85" name="Google Shape;485;p39"/>
          <p:cNvCxnSpPr/>
          <p:nvPr/>
        </p:nvCxnSpPr>
        <p:spPr>
          <a:xfrm>
            <a:off x="5035600" y="3213200"/>
            <a:ext cx="23019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86" name="Google Shape;486;p39"/>
          <p:cNvSpPr txBox="1"/>
          <p:nvPr/>
        </p:nvSpPr>
        <p:spPr>
          <a:xfrm>
            <a:off x="3337350" y="1444600"/>
            <a:ext cx="15825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Maximum Velocity</a:t>
            </a:r>
            <a:endParaRPr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7" name="Google Shape;487;p39"/>
          <p:cNvSpPr txBox="1"/>
          <p:nvPr>
            <p:ph idx="1" type="body"/>
          </p:nvPr>
        </p:nvSpPr>
        <p:spPr>
          <a:xfrm>
            <a:off x="457200" y="4591975"/>
            <a:ext cx="8487000" cy="22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●"/>
            </a:pPr>
            <a:r>
              <a:rPr lang="en"/>
              <a:t>One last step: Do the same thing </a:t>
            </a:r>
            <a:r>
              <a:rPr i="1" lang="en"/>
              <a:t>from end to beginning</a:t>
            </a:r>
            <a:endParaRPr/>
          </a:p>
        </p:txBody>
      </p:sp>
      <p:cxnSp>
        <p:nvCxnSpPr>
          <p:cNvPr id="488" name="Google Shape;488;p39"/>
          <p:cNvCxnSpPr/>
          <p:nvPr/>
        </p:nvCxnSpPr>
        <p:spPr>
          <a:xfrm flipH="1" rot="10800000">
            <a:off x="1246900" y="2771875"/>
            <a:ext cx="1189200" cy="1189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9" name="Google Shape;489;p39"/>
          <p:cNvCxnSpPr/>
          <p:nvPr/>
        </p:nvCxnSpPr>
        <p:spPr>
          <a:xfrm rot="10800000">
            <a:off x="2445575" y="2733475"/>
            <a:ext cx="671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" name="Google Shape;490;p39"/>
          <p:cNvCxnSpPr/>
          <p:nvPr/>
        </p:nvCxnSpPr>
        <p:spPr>
          <a:xfrm flipH="1" rot="10800000">
            <a:off x="3117275" y="2098200"/>
            <a:ext cx="647400" cy="647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" name="Google Shape;491;p39"/>
          <p:cNvCxnSpPr/>
          <p:nvPr/>
        </p:nvCxnSpPr>
        <p:spPr>
          <a:xfrm rot="10800000">
            <a:off x="3764800" y="2110200"/>
            <a:ext cx="1258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92" name="Google Shape;492;p39"/>
          <p:cNvCxnSpPr/>
          <p:nvPr/>
        </p:nvCxnSpPr>
        <p:spPr>
          <a:xfrm rot="10800000">
            <a:off x="5011375" y="3213200"/>
            <a:ext cx="1642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" name="Google Shape;493;p39"/>
          <p:cNvCxnSpPr/>
          <p:nvPr/>
        </p:nvCxnSpPr>
        <p:spPr>
          <a:xfrm>
            <a:off x="6636150" y="3231225"/>
            <a:ext cx="749400" cy="749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4" name="Google Shape;494;p39"/>
          <p:cNvCxnSpPr/>
          <p:nvPr/>
        </p:nvCxnSpPr>
        <p:spPr>
          <a:xfrm rot="10800000">
            <a:off x="6654175" y="3213200"/>
            <a:ext cx="762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95" name="Google Shape;495;p39"/>
          <p:cNvCxnSpPr/>
          <p:nvPr/>
        </p:nvCxnSpPr>
        <p:spPr>
          <a:xfrm>
            <a:off x="3929725" y="2125000"/>
            <a:ext cx="1093500" cy="1093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6" name="Google Shape;496;p39"/>
          <p:cNvCxnSpPr/>
          <p:nvPr/>
        </p:nvCxnSpPr>
        <p:spPr>
          <a:xfrm>
            <a:off x="3737275" y="2110200"/>
            <a:ext cx="180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Motion Control Process</a:t>
            </a:r>
            <a:endParaRPr/>
          </a:p>
        </p:txBody>
      </p:sp>
      <p:sp>
        <p:nvSpPr>
          <p:cNvPr id="502" name="Google Shape;502;p4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AutoNum type="arabicPeriod"/>
            </a:pPr>
            <a:r>
              <a:rPr lang="en">
                <a:solidFill>
                  <a:srgbClr val="B7B7B7"/>
                </a:solidFill>
              </a:rPr>
              <a:t>Figure out where you want to go</a:t>
            </a:r>
            <a:endParaRPr>
              <a:solidFill>
                <a:srgbClr val="B7B7B7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AutoNum type="arabicPeriod"/>
            </a:pPr>
            <a:r>
              <a:rPr lang="en">
                <a:solidFill>
                  <a:srgbClr val="B7B7B7"/>
                </a:solidFill>
              </a:rPr>
              <a:t>Find a path</a:t>
            </a:r>
            <a:endParaRPr>
              <a:solidFill>
                <a:srgbClr val="B7B7B7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AutoNum type="arabicPeriod"/>
            </a:pPr>
            <a:r>
              <a:rPr lang="en">
                <a:solidFill>
                  <a:srgbClr val="B7B7B7"/>
                </a:solidFill>
              </a:rPr>
              <a:t>Find a trajectory</a:t>
            </a:r>
            <a:endParaRPr>
              <a:solidFill>
                <a:srgbClr val="B7B7B7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Follow the trajectory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Figure out where you should be right now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Feedforward control +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Feedback control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1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Trajectory Following</a:t>
            </a:r>
            <a:endParaRPr/>
          </a:p>
        </p:txBody>
      </p:sp>
      <p:sp>
        <p:nvSpPr>
          <p:cNvPr id="508" name="Google Shape;508;p41"/>
          <p:cNvSpPr txBox="1"/>
          <p:nvPr>
            <p:ph idx="1" type="body"/>
          </p:nvPr>
        </p:nvSpPr>
        <p:spPr>
          <a:xfrm>
            <a:off x="457200" y="1600200"/>
            <a:ext cx="8229600" cy="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Figure out where you should be right now</a:t>
            </a:r>
            <a:endParaRPr/>
          </a:p>
        </p:txBody>
      </p:sp>
      <p:sp>
        <p:nvSpPr>
          <p:cNvPr id="509" name="Google Shape;509;p41"/>
          <p:cNvSpPr/>
          <p:nvPr/>
        </p:nvSpPr>
        <p:spPr>
          <a:xfrm>
            <a:off x="5601250" y="2870550"/>
            <a:ext cx="819300" cy="819300"/>
          </a:xfrm>
          <a:prstGeom prst="ellipse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Goal</a:t>
            </a:r>
            <a:endParaRPr i="1"/>
          </a:p>
        </p:txBody>
      </p:sp>
      <p:sp>
        <p:nvSpPr>
          <p:cNvPr id="510" name="Google Shape;510;p41"/>
          <p:cNvSpPr/>
          <p:nvPr/>
        </p:nvSpPr>
        <p:spPr>
          <a:xfrm>
            <a:off x="2463175" y="28705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1" name="Google Shape;511;p41"/>
          <p:cNvSpPr/>
          <p:nvPr/>
        </p:nvSpPr>
        <p:spPr>
          <a:xfrm>
            <a:off x="3377575" y="2870550"/>
            <a:ext cx="819300" cy="819300"/>
          </a:xfrm>
          <a:prstGeom prst="ellipse">
            <a:avLst/>
          </a:prstGeom>
          <a:solidFill>
            <a:srgbClr val="9FC5E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t = 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.1 s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2" name="Google Shape;512;p41"/>
          <p:cNvSpPr/>
          <p:nvPr/>
        </p:nvSpPr>
        <p:spPr>
          <a:xfrm>
            <a:off x="4196900" y="3124200"/>
            <a:ext cx="371100" cy="26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1"/>
          <p:cNvSpPr txBox="1"/>
          <p:nvPr/>
        </p:nvSpPr>
        <p:spPr>
          <a:xfrm>
            <a:off x="3908575" y="2369650"/>
            <a:ext cx="2661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rebuchet MS"/>
                <a:ea typeface="Trebuchet MS"/>
                <a:cs typeface="Trebuchet MS"/>
                <a:sym typeface="Trebuchet MS"/>
              </a:rPr>
              <a:t>1D case is easy</a:t>
            </a:r>
            <a:endParaRPr b="1"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4" name="Google Shape;514;p41"/>
          <p:cNvSpPr txBox="1"/>
          <p:nvPr/>
        </p:nvSpPr>
        <p:spPr>
          <a:xfrm>
            <a:off x="3908575" y="4350850"/>
            <a:ext cx="2661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rebuchet MS"/>
                <a:ea typeface="Trebuchet MS"/>
                <a:cs typeface="Trebuchet MS"/>
                <a:sym typeface="Trebuchet MS"/>
              </a:rPr>
              <a:t>2D navigation case</a:t>
            </a:r>
            <a:endParaRPr b="1"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5" name="Google Shape;515;p41"/>
          <p:cNvSpPr/>
          <p:nvPr/>
        </p:nvSpPr>
        <p:spPr>
          <a:xfrm>
            <a:off x="2158375" y="52327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6" name="Google Shape;516;p41"/>
          <p:cNvSpPr/>
          <p:nvPr/>
        </p:nvSpPr>
        <p:spPr>
          <a:xfrm>
            <a:off x="3529975" y="4775550"/>
            <a:ext cx="819300" cy="819300"/>
          </a:xfrm>
          <a:prstGeom prst="ellipse">
            <a:avLst/>
          </a:prstGeom>
          <a:solidFill>
            <a:srgbClr val="9FC5E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t = 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.1 s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Google Shape;517;p41"/>
          <p:cNvSpPr/>
          <p:nvPr/>
        </p:nvSpPr>
        <p:spPr>
          <a:xfrm>
            <a:off x="4349300" y="5029200"/>
            <a:ext cx="371100" cy="26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1"/>
          <p:cNvSpPr/>
          <p:nvPr/>
        </p:nvSpPr>
        <p:spPr>
          <a:xfrm rot="-2700000">
            <a:off x="2825217" y="5105380"/>
            <a:ext cx="371231" cy="26261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9" name="Google Shape;519;p41"/>
          <p:cNvCxnSpPr/>
          <p:nvPr/>
        </p:nvCxnSpPr>
        <p:spPr>
          <a:xfrm>
            <a:off x="2857691" y="5932066"/>
            <a:ext cx="180600" cy="18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0" name="Google Shape;520;p41"/>
          <p:cNvCxnSpPr>
            <a:endCxn id="516" idx="3"/>
          </p:cNvCxnSpPr>
          <p:nvPr/>
        </p:nvCxnSpPr>
        <p:spPr>
          <a:xfrm flipH="1" rot="10800000">
            <a:off x="3016059" y="5474866"/>
            <a:ext cx="633900" cy="63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21" name="Google Shape;521;p41"/>
          <p:cNvSpPr txBox="1"/>
          <p:nvPr/>
        </p:nvSpPr>
        <p:spPr>
          <a:xfrm>
            <a:off x="1470175" y="3665050"/>
            <a:ext cx="6453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setpoint = LookUpSetpoint(t)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error = setpoint.pos - actual_position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2" name="Google Shape;522;p41"/>
          <p:cNvSpPr txBox="1"/>
          <p:nvPr/>
        </p:nvSpPr>
        <p:spPr>
          <a:xfrm>
            <a:off x="3832375" y="5798650"/>
            <a:ext cx="40764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rebuchet MS"/>
                <a:ea typeface="Trebuchet MS"/>
                <a:cs typeface="Trebuchet MS"/>
                <a:sym typeface="Trebuchet MS"/>
              </a:rPr>
              <a:t>Along-track, cross-track, and heading components to error</a:t>
            </a:r>
            <a:endParaRPr i="1"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3" name="Google Shape;523;p41"/>
          <p:cNvSpPr/>
          <p:nvPr/>
        </p:nvSpPr>
        <p:spPr>
          <a:xfrm>
            <a:off x="2579125" y="5673200"/>
            <a:ext cx="863400" cy="863400"/>
          </a:xfrm>
          <a:prstGeom prst="pie">
            <a:avLst>
              <a:gd fmla="val 18848116" name="adj1"/>
              <a:gd fmla="val 21599664" name="adj2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Feedforward</a:t>
            </a:r>
            <a:endParaRPr/>
          </a:p>
        </p:txBody>
      </p:sp>
      <p:sp>
        <p:nvSpPr>
          <p:cNvPr id="529" name="Google Shape;529;p4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Basic Idea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If you have information about your system, tell your controller!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Trajectories encode all the information necessary to tell a “perfect” robot to follow them exactly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The feedback part will take care of deviations from perfection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Trajectory Following</a:t>
            </a:r>
            <a:endParaRPr/>
          </a:p>
        </p:txBody>
      </p:sp>
      <p:sp>
        <p:nvSpPr>
          <p:cNvPr id="535" name="Google Shape;535;p43"/>
          <p:cNvSpPr txBox="1"/>
          <p:nvPr>
            <p:ph idx="1" type="body"/>
          </p:nvPr>
        </p:nvSpPr>
        <p:spPr>
          <a:xfrm>
            <a:off x="457200" y="1600200"/>
            <a:ext cx="82296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Feedforward control</a:t>
            </a:r>
            <a:endParaRPr/>
          </a:p>
        </p:txBody>
      </p:sp>
      <p:sp>
        <p:nvSpPr>
          <p:cNvPr id="536" name="Google Shape;536;p43"/>
          <p:cNvSpPr/>
          <p:nvPr/>
        </p:nvSpPr>
        <p:spPr>
          <a:xfrm>
            <a:off x="5601250" y="2413350"/>
            <a:ext cx="819300" cy="819300"/>
          </a:xfrm>
          <a:prstGeom prst="ellipse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Goal</a:t>
            </a:r>
            <a:endParaRPr i="1"/>
          </a:p>
        </p:txBody>
      </p:sp>
      <p:sp>
        <p:nvSpPr>
          <p:cNvPr id="537" name="Google Shape;537;p43"/>
          <p:cNvSpPr/>
          <p:nvPr/>
        </p:nvSpPr>
        <p:spPr>
          <a:xfrm>
            <a:off x="2463175" y="24133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8" name="Google Shape;538;p43"/>
          <p:cNvSpPr/>
          <p:nvPr/>
        </p:nvSpPr>
        <p:spPr>
          <a:xfrm>
            <a:off x="3377575" y="2413350"/>
            <a:ext cx="819300" cy="819300"/>
          </a:xfrm>
          <a:prstGeom prst="ellipse">
            <a:avLst/>
          </a:prstGeom>
          <a:solidFill>
            <a:srgbClr val="9FC5E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t = 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.1 s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9" name="Google Shape;539;p43"/>
          <p:cNvSpPr/>
          <p:nvPr/>
        </p:nvSpPr>
        <p:spPr>
          <a:xfrm>
            <a:off x="4196900" y="2667000"/>
            <a:ext cx="371100" cy="26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3"/>
          <p:cNvSpPr txBox="1"/>
          <p:nvPr/>
        </p:nvSpPr>
        <p:spPr>
          <a:xfrm>
            <a:off x="1470175" y="3665050"/>
            <a:ext cx="6453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setpoint = LookUpSetpoint(t)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SetMotorSpeed(Kv * setpoint.vel)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936775" y="4731850"/>
            <a:ext cx="7108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rebuchet MS"/>
                <a:ea typeface="Trebuchet MS"/>
                <a:cs typeface="Trebuchet MS"/>
                <a:sym typeface="Trebuchet MS"/>
              </a:rPr>
              <a:t>“Kv” is a velocity constant, representing a unit conversion between real-world velocities and motor speeds</a:t>
            </a:r>
            <a:endParaRPr i="1"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Ex. a robot drive is measured to move at 10 ft/sec at full power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The resulting Kv is then 0.1 (so that a velocity setpoint of 1.0 results in full power)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Trajectory Following</a:t>
            </a:r>
            <a:endParaRPr/>
          </a:p>
        </p:txBody>
      </p:sp>
      <p:sp>
        <p:nvSpPr>
          <p:cNvPr id="547" name="Google Shape;547;p44"/>
          <p:cNvSpPr txBox="1"/>
          <p:nvPr>
            <p:ph idx="1" type="body"/>
          </p:nvPr>
        </p:nvSpPr>
        <p:spPr>
          <a:xfrm>
            <a:off x="457200" y="1600200"/>
            <a:ext cx="82296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(Better) Feedforward control</a:t>
            </a:r>
            <a:endParaRPr/>
          </a:p>
        </p:txBody>
      </p:sp>
      <p:sp>
        <p:nvSpPr>
          <p:cNvPr id="548" name="Google Shape;548;p44"/>
          <p:cNvSpPr/>
          <p:nvPr/>
        </p:nvSpPr>
        <p:spPr>
          <a:xfrm>
            <a:off x="5601250" y="2413350"/>
            <a:ext cx="819300" cy="819300"/>
          </a:xfrm>
          <a:prstGeom prst="ellipse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Goal</a:t>
            </a:r>
            <a:endParaRPr i="1"/>
          </a:p>
        </p:txBody>
      </p:sp>
      <p:sp>
        <p:nvSpPr>
          <p:cNvPr id="549" name="Google Shape;549;p44"/>
          <p:cNvSpPr/>
          <p:nvPr/>
        </p:nvSpPr>
        <p:spPr>
          <a:xfrm>
            <a:off x="2463175" y="24133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0" name="Google Shape;550;p44"/>
          <p:cNvSpPr/>
          <p:nvPr/>
        </p:nvSpPr>
        <p:spPr>
          <a:xfrm>
            <a:off x="3377575" y="2413350"/>
            <a:ext cx="819300" cy="819300"/>
          </a:xfrm>
          <a:prstGeom prst="ellipse">
            <a:avLst/>
          </a:prstGeom>
          <a:solidFill>
            <a:srgbClr val="9FC5E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t = 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.1 s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Google Shape;551;p44"/>
          <p:cNvSpPr/>
          <p:nvPr/>
        </p:nvSpPr>
        <p:spPr>
          <a:xfrm>
            <a:off x="4196900" y="2667000"/>
            <a:ext cx="371100" cy="26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4"/>
          <p:cNvSpPr txBox="1"/>
          <p:nvPr/>
        </p:nvSpPr>
        <p:spPr>
          <a:xfrm>
            <a:off x="1470175" y="3665050"/>
            <a:ext cx="6453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setpoint = LookUpSetpoint(t)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SetMotorSpeed(Kv * setpoint.vel +</a:t>
            </a:r>
            <a:b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Ka * setpoint.acc)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3" name="Google Shape;553;p44"/>
          <p:cNvSpPr txBox="1"/>
          <p:nvPr/>
        </p:nvSpPr>
        <p:spPr>
          <a:xfrm>
            <a:off x="936775" y="4731850"/>
            <a:ext cx="7108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rebuchet MS"/>
                <a:ea typeface="Trebuchet MS"/>
                <a:cs typeface="Trebuchet MS"/>
                <a:sym typeface="Trebuchet MS"/>
              </a:rPr>
              <a:t>“Ka” is an acceleration constant, telling your controller to add a little extra power to accelerate, and a little less to decelerate.</a:t>
            </a:r>
            <a:endParaRPr i="1"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Easiest to tune by first tuning Kv, then experimenting with Ka.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5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Trajectory Following</a:t>
            </a:r>
            <a:endParaRPr/>
          </a:p>
        </p:txBody>
      </p:sp>
      <p:sp>
        <p:nvSpPr>
          <p:cNvPr id="559" name="Google Shape;559;p4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 Feedback control</a:t>
            </a:r>
            <a:endParaRPr/>
          </a:p>
        </p:txBody>
      </p:sp>
      <p:pic>
        <p:nvPicPr>
          <p:cNvPr id="560" name="Google Shape;56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100" y="5371300"/>
            <a:ext cx="3609675" cy="12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5"/>
          <p:cNvSpPr/>
          <p:nvPr/>
        </p:nvSpPr>
        <p:spPr>
          <a:xfrm>
            <a:off x="5601250" y="2413350"/>
            <a:ext cx="819300" cy="819300"/>
          </a:xfrm>
          <a:prstGeom prst="ellipse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Goal</a:t>
            </a:r>
            <a:endParaRPr i="1"/>
          </a:p>
        </p:txBody>
      </p:sp>
      <p:sp>
        <p:nvSpPr>
          <p:cNvPr id="562" name="Google Shape;562;p45"/>
          <p:cNvSpPr/>
          <p:nvPr/>
        </p:nvSpPr>
        <p:spPr>
          <a:xfrm>
            <a:off x="2463175" y="24133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3" name="Google Shape;563;p45"/>
          <p:cNvSpPr/>
          <p:nvPr/>
        </p:nvSpPr>
        <p:spPr>
          <a:xfrm>
            <a:off x="3377575" y="2413350"/>
            <a:ext cx="819300" cy="819300"/>
          </a:xfrm>
          <a:prstGeom prst="ellipse">
            <a:avLst/>
          </a:prstGeom>
          <a:solidFill>
            <a:srgbClr val="9FC5E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t = 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Trebuchet MS"/>
                <a:ea typeface="Trebuchet MS"/>
                <a:cs typeface="Trebuchet MS"/>
                <a:sym typeface="Trebuchet MS"/>
              </a:rPr>
              <a:t>.1 s</a:t>
            </a:r>
            <a:endParaRPr i="1"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4" name="Google Shape;564;p45"/>
          <p:cNvSpPr/>
          <p:nvPr/>
        </p:nvSpPr>
        <p:spPr>
          <a:xfrm>
            <a:off x="4196900" y="2667000"/>
            <a:ext cx="371100" cy="26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5"/>
          <p:cNvSpPr txBox="1"/>
          <p:nvPr/>
        </p:nvSpPr>
        <p:spPr>
          <a:xfrm>
            <a:off x="1470175" y="3284050"/>
            <a:ext cx="6453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setpoint = LookUpSetpoint(t)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 = setpoint.pos - actual_position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error_deriv = (error - error_last) / dt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SetMotorSpeed(Kv * setpoint.vel +</a:t>
            </a:r>
            <a:b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Ka * setpoint.acc +</a:t>
            </a:r>
            <a:b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Kp * error +</a:t>
            </a:r>
            <a:b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Kd * error_deriv)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error_last = error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6" name="Google Shape;566;p45"/>
          <p:cNvSpPr txBox="1"/>
          <p:nvPr/>
        </p:nvSpPr>
        <p:spPr>
          <a:xfrm>
            <a:off x="381000" y="5729400"/>
            <a:ext cx="46494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Trebuchet MS"/>
                <a:ea typeface="Trebuchet MS"/>
                <a:cs typeface="Trebuchet MS"/>
                <a:sym typeface="Trebuchet MS"/>
              </a:rPr>
              <a:t>Integral usually isn’t needed anymore, except sometimes at the very end</a:t>
            </a:r>
            <a:endParaRPr b="1" i="1"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7" name="Google Shape;567;p45"/>
          <p:cNvSpPr txBox="1"/>
          <p:nvPr/>
        </p:nvSpPr>
        <p:spPr>
          <a:xfrm>
            <a:off x="7254450" y="2057125"/>
            <a:ext cx="1825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NOTE: The slides as presented contained an error here; there is no need to subtract setpoint velocity in this formulation, since error_last is relative to the old position setpoint.</a:t>
            </a:r>
            <a:b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These slides are now correct.</a:t>
            </a:r>
            <a:endParaRPr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8" name="Google Shape;568;p45"/>
          <p:cNvSpPr txBox="1"/>
          <p:nvPr/>
        </p:nvSpPr>
        <p:spPr>
          <a:xfrm>
            <a:off x="8212825" y="3321100"/>
            <a:ext cx="69060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6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Tuning: Feedforward first</a:t>
            </a:r>
            <a:endParaRPr/>
          </a:p>
        </p:txBody>
      </p:sp>
      <p:sp>
        <p:nvSpPr>
          <p:cNvPr id="574" name="Google Shape;574;p4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Run the system at full speed and record a plot of position vs. time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Record maximum velocity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Record maximum acceleration (slope)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Kv = 1 / maximum velocity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Create a motion profile with only Kv (all other constants set to 0)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Adjust Ka until you track reasonably well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99075" y="1088238"/>
            <a:ext cx="2000250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Go from here to there...</a:t>
            </a:r>
            <a:endParaRPr b="1" sz="3600">
              <a:solidFill>
                <a:schemeClr val="dk2"/>
              </a:solidFill>
            </a:endParaRPr>
          </a:p>
        </p:txBody>
      </p:sp>
      <p:pic>
        <p:nvPicPr>
          <p:cNvPr descr="1678, 1640, 1114, (5136) - 236 &#10;469, 2848, 254, (74) - 361" id="75" name="Google Shape;75;p11" title="2014 FRC Einstein Final 1-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6000" y="3298350"/>
            <a:ext cx="4456907" cy="33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/>
          <p:nvPr/>
        </p:nvSpPr>
        <p:spPr>
          <a:xfrm>
            <a:off x="5287375" y="1442200"/>
            <a:ext cx="144000" cy="1440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4753975" y="1518400"/>
            <a:ext cx="144000" cy="1440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4372975" y="2204200"/>
            <a:ext cx="144000" cy="1440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3915775" y="2813800"/>
            <a:ext cx="144000" cy="1440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3382375" y="2813800"/>
            <a:ext cx="144000" cy="1440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2848975" y="2813800"/>
            <a:ext cx="144000" cy="1440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4449175" y="1823200"/>
            <a:ext cx="144000" cy="1440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11"/>
          <p:cNvCxnSpPr>
            <a:stCxn id="76" idx="2"/>
            <a:endCxn id="77" idx="7"/>
          </p:cNvCxnSpPr>
          <p:nvPr/>
        </p:nvCxnSpPr>
        <p:spPr>
          <a:xfrm flipH="1">
            <a:off x="4876975" y="1514200"/>
            <a:ext cx="410400" cy="25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1"/>
          <p:cNvCxnSpPr>
            <a:stCxn id="77" idx="2"/>
            <a:endCxn id="82" idx="0"/>
          </p:cNvCxnSpPr>
          <p:nvPr/>
        </p:nvCxnSpPr>
        <p:spPr>
          <a:xfrm flipH="1">
            <a:off x="4521175" y="1590400"/>
            <a:ext cx="232800" cy="2328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1"/>
          <p:cNvCxnSpPr>
            <a:stCxn id="82" idx="3"/>
            <a:endCxn id="78" idx="0"/>
          </p:cNvCxnSpPr>
          <p:nvPr/>
        </p:nvCxnSpPr>
        <p:spPr>
          <a:xfrm rot="5400000">
            <a:off x="4328663" y="2062512"/>
            <a:ext cx="258000" cy="25200"/>
          </a:xfrm>
          <a:prstGeom prst="curvedConnector3">
            <a:avLst>
              <a:gd fmla="val 5410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1"/>
          <p:cNvCxnSpPr>
            <a:stCxn id="78" idx="4"/>
            <a:endCxn id="79" idx="6"/>
          </p:cNvCxnSpPr>
          <p:nvPr/>
        </p:nvCxnSpPr>
        <p:spPr>
          <a:xfrm rot="5400000">
            <a:off x="3983575" y="2424400"/>
            <a:ext cx="537600" cy="385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11"/>
          <p:cNvCxnSpPr>
            <a:stCxn id="79" idx="2"/>
            <a:endCxn id="80" idx="6"/>
          </p:cNvCxnSpPr>
          <p:nvPr/>
        </p:nvCxnSpPr>
        <p:spPr>
          <a:xfrm flipH="1">
            <a:off x="3526375" y="2885800"/>
            <a:ext cx="3894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11"/>
          <p:cNvCxnSpPr>
            <a:stCxn id="80" idx="2"/>
            <a:endCxn id="81" idx="6"/>
          </p:cNvCxnSpPr>
          <p:nvPr/>
        </p:nvCxnSpPr>
        <p:spPr>
          <a:xfrm flipH="1">
            <a:off x="2992975" y="2885800"/>
            <a:ext cx="3894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1"/>
          <p:cNvCxnSpPr>
            <a:stCxn id="81" idx="2"/>
          </p:cNvCxnSpPr>
          <p:nvPr/>
        </p:nvCxnSpPr>
        <p:spPr>
          <a:xfrm rot="10800000">
            <a:off x="2613775" y="2885800"/>
            <a:ext cx="235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7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Tuning: Add the feedback</a:t>
            </a:r>
            <a:endParaRPr/>
          </a:p>
        </p:txBody>
      </p:sp>
      <p:sp>
        <p:nvSpPr>
          <p:cNvPr id="580" name="Google Shape;580;p4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Start with Kp…it can be really high, because errors are so small thanks to feedforward (</a:t>
            </a:r>
            <a:r>
              <a:rPr i="1" lang="en"/>
              <a:t>we typically track drive or elevator trajectories within an inch or two</a:t>
            </a:r>
            <a:r>
              <a:rPr lang="en"/>
              <a:t>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The feedforward makes the response less sensitive to Kp than in a pure feedback setup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Most of the time only Kp is needed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Add Kd if you aren’t satisfied with tracking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We only use Kd on turning loops because of how sensitive they are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8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586" name="Google Shape;586;p4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Do the simplest thing possible!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Mechanical robustness is important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Visualization is key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Good sensing makes everything easier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Precise timing is important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Linearity is important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The Talon SRX can now do a lot of this for you!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9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Timing</a:t>
            </a:r>
            <a:endParaRPr/>
          </a:p>
        </p:txBody>
      </p:sp>
      <p:sp>
        <p:nvSpPr>
          <p:cNvPr id="592" name="Google Shape;592;p4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We run all of our loops in their own thread at 200 Hz (you can give this thread real-time priority in C++ with some hackery)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Why 200 Hz?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2015 Java Timer code: Uses Thread.sleep()!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Monitor CPU usage to make sure you aren’t hitting 100% regularly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Always use a measured </a:t>
            </a:r>
            <a:r>
              <a:rPr b="1" i="1" lang="en"/>
              <a:t>dt</a:t>
            </a:r>
            <a:r>
              <a:rPr b="1" lang="en"/>
              <a:t>!</a:t>
            </a:r>
            <a:endParaRPr b="1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getFPGATimestamp()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</a:t>
            </a:r>
            <a:endParaRPr/>
          </a:p>
        </p:txBody>
      </p:sp>
      <p:sp>
        <p:nvSpPr>
          <p:cNvPr id="598" name="Google Shape;598;p50"/>
          <p:cNvSpPr txBox="1"/>
          <p:nvPr>
            <p:ph idx="1" type="body"/>
          </p:nvPr>
        </p:nvSpPr>
        <p:spPr>
          <a:xfrm>
            <a:off x="457200" y="1600200"/>
            <a:ext cx="8229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Simple Spline-following Drivetrain</a:t>
            </a:r>
            <a:endParaRPr b="1"/>
          </a:p>
        </p:txBody>
      </p:sp>
      <p:sp>
        <p:nvSpPr>
          <p:cNvPr id="599" name="Google Shape;599;p50"/>
          <p:cNvSpPr/>
          <p:nvPr/>
        </p:nvSpPr>
        <p:spPr>
          <a:xfrm>
            <a:off x="332500" y="2535125"/>
            <a:ext cx="1558800" cy="98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Specify Waypoints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0" name="Google Shape;600;p50"/>
          <p:cNvSpPr/>
          <p:nvPr/>
        </p:nvSpPr>
        <p:spPr>
          <a:xfrm>
            <a:off x="2237500" y="2535125"/>
            <a:ext cx="1558800" cy="98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Generate Path (Spline)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1" name="Google Shape;601;p50"/>
          <p:cNvSpPr/>
          <p:nvPr/>
        </p:nvSpPr>
        <p:spPr>
          <a:xfrm>
            <a:off x="4142500" y="2535125"/>
            <a:ext cx="1558800" cy="983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Generate Trajectory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2" name="Google Shape;602;p50"/>
          <p:cNvSpPr/>
          <p:nvPr/>
        </p:nvSpPr>
        <p:spPr>
          <a:xfrm>
            <a:off x="6123700" y="2382725"/>
            <a:ext cx="1558800" cy="1300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Generate Left and Right Wheel Trajectories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3" name="Google Shape;603;p50"/>
          <p:cNvSpPr/>
          <p:nvPr/>
        </p:nvSpPr>
        <p:spPr>
          <a:xfrm>
            <a:off x="332500" y="4211525"/>
            <a:ext cx="1558800" cy="13005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Look up desired state of motion at time </a:t>
            </a:r>
            <a:r>
              <a:rPr i="1" lang="en" sz="1800"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endParaRPr i="1"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4" name="Google Shape;604;p50"/>
          <p:cNvSpPr/>
          <p:nvPr/>
        </p:nvSpPr>
        <p:spPr>
          <a:xfrm>
            <a:off x="2161300" y="4363925"/>
            <a:ext cx="1558800" cy="9831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Compute Left/Right Feedforward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5" name="Google Shape;605;p50"/>
          <p:cNvSpPr/>
          <p:nvPr/>
        </p:nvSpPr>
        <p:spPr>
          <a:xfrm>
            <a:off x="3990100" y="4363925"/>
            <a:ext cx="1558800" cy="9831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Compute Left/Right Feedback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6" name="Google Shape;606;p50"/>
          <p:cNvSpPr/>
          <p:nvPr/>
        </p:nvSpPr>
        <p:spPr>
          <a:xfrm>
            <a:off x="5818900" y="4363925"/>
            <a:ext cx="1558800" cy="9831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Compute Gyro Adjustment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07" name="Google Shape;607;p50"/>
          <p:cNvCxnSpPr>
            <a:stCxn id="599" idx="3"/>
            <a:endCxn id="600" idx="1"/>
          </p:cNvCxnSpPr>
          <p:nvPr/>
        </p:nvCxnSpPr>
        <p:spPr>
          <a:xfrm>
            <a:off x="1891300" y="3026675"/>
            <a:ext cx="346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8" name="Google Shape;608;p50"/>
          <p:cNvCxnSpPr>
            <a:stCxn id="600" idx="3"/>
            <a:endCxn id="601" idx="1"/>
          </p:cNvCxnSpPr>
          <p:nvPr/>
        </p:nvCxnSpPr>
        <p:spPr>
          <a:xfrm>
            <a:off x="3796300" y="3026675"/>
            <a:ext cx="346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9" name="Google Shape;609;p50"/>
          <p:cNvCxnSpPr>
            <a:stCxn id="601" idx="3"/>
            <a:endCxn id="602" idx="1"/>
          </p:cNvCxnSpPr>
          <p:nvPr/>
        </p:nvCxnSpPr>
        <p:spPr>
          <a:xfrm>
            <a:off x="5701300" y="3026675"/>
            <a:ext cx="422400" cy="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0" name="Google Shape;610;p50"/>
          <p:cNvCxnSpPr>
            <a:stCxn id="602" idx="3"/>
            <a:endCxn id="603" idx="1"/>
          </p:cNvCxnSpPr>
          <p:nvPr/>
        </p:nvCxnSpPr>
        <p:spPr>
          <a:xfrm flipH="1">
            <a:off x="332500" y="3032975"/>
            <a:ext cx="7350000" cy="1828800"/>
          </a:xfrm>
          <a:prstGeom prst="bentConnector5">
            <a:avLst>
              <a:gd fmla="val -3240" name="adj1"/>
              <a:gd fmla="val 50000" name="adj2"/>
              <a:gd fmla="val 103240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1" name="Google Shape;611;p50"/>
          <p:cNvCxnSpPr>
            <a:stCxn id="603" idx="3"/>
            <a:endCxn id="604" idx="1"/>
          </p:cNvCxnSpPr>
          <p:nvPr/>
        </p:nvCxnSpPr>
        <p:spPr>
          <a:xfrm flipH="1" rot="10800000">
            <a:off x="1891300" y="4855475"/>
            <a:ext cx="270000" cy="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2" name="Google Shape;612;p50"/>
          <p:cNvCxnSpPr>
            <a:stCxn id="604" idx="3"/>
            <a:endCxn id="605" idx="1"/>
          </p:cNvCxnSpPr>
          <p:nvPr/>
        </p:nvCxnSpPr>
        <p:spPr>
          <a:xfrm>
            <a:off x="3720100" y="4855475"/>
            <a:ext cx="27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3" name="Google Shape;613;p50"/>
          <p:cNvCxnSpPr>
            <a:stCxn id="605" idx="3"/>
            <a:endCxn id="606" idx="1"/>
          </p:cNvCxnSpPr>
          <p:nvPr/>
        </p:nvCxnSpPr>
        <p:spPr>
          <a:xfrm>
            <a:off x="5548900" y="4855475"/>
            <a:ext cx="27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4" name="Google Shape;614;p50"/>
          <p:cNvSpPr/>
          <p:nvPr/>
        </p:nvSpPr>
        <p:spPr>
          <a:xfrm>
            <a:off x="7723900" y="4363925"/>
            <a:ext cx="1016400" cy="9831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Drive Motors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15" name="Google Shape;615;p50"/>
          <p:cNvCxnSpPr>
            <a:stCxn id="606" idx="3"/>
            <a:endCxn id="614" idx="1"/>
          </p:cNvCxnSpPr>
          <p:nvPr/>
        </p:nvCxnSpPr>
        <p:spPr>
          <a:xfrm>
            <a:off x="7377700" y="4855475"/>
            <a:ext cx="346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6" name="Google Shape;616;p50"/>
          <p:cNvCxnSpPr>
            <a:stCxn id="614" idx="2"/>
            <a:endCxn id="603" idx="2"/>
          </p:cNvCxnSpPr>
          <p:nvPr/>
        </p:nvCxnSpPr>
        <p:spPr>
          <a:xfrm rot="5400000">
            <a:off x="4589500" y="1869425"/>
            <a:ext cx="165000" cy="7120200"/>
          </a:xfrm>
          <a:prstGeom prst="bentConnector3">
            <a:avLst>
              <a:gd fmla="val 24431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7" name="Google Shape;617;p50"/>
          <p:cNvSpPr txBox="1"/>
          <p:nvPr/>
        </p:nvSpPr>
        <p:spPr>
          <a:xfrm>
            <a:off x="1558625" y="5982775"/>
            <a:ext cx="5819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rebuchet MS"/>
                <a:ea typeface="Trebuchet MS"/>
                <a:cs typeface="Trebuchet MS"/>
                <a:sym typeface="Trebuchet MS"/>
              </a:rPr>
              <a:t>Gyro adjustment in this case is just a proportional controller on the desired heading</a:t>
            </a:r>
            <a:endParaRPr i="1"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1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</a:t>
            </a:r>
            <a:endParaRPr/>
          </a:p>
        </p:txBody>
      </p:sp>
      <p:sp>
        <p:nvSpPr>
          <p:cNvPr id="623" name="Google Shape;623;p5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Coordinated Motion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Generate a separate trajectory for each rigid body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Use the numerical integration approach to ensure that the trajectories stay synchronized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You can do this recursively in the control loop itself!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</a:t>
            </a:r>
            <a:endParaRPr/>
          </a:p>
        </p:txBody>
      </p:sp>
      <p:sp>
        <p:nvSpPr>
          <p:cNvPr id="629" name="Google Shape;629;p5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Vision-driven Position Control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Cheap cameras make poor feedback signals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Instead, use the camera to generate the goal position, and use separate sensors (gyro, encoders, potentiometer, etc.) to close the loop on position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3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635" name="Google Shape;635;p53"/>
          <p:cNvSpPr txBox="1"/>
          <p:nvPr>
            <p:ph idx="1" type="body"/>
          </p:nvPr>
        </p:nvSpPr>
        <p:spPr>
          <a:xfrm>
            <a:off x="457200" y="5977125"/>
            <a:ext cx="8229600" cy="6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get out there and move!</a:t>
            </a:r>
            <a:endParaRPr/>
          </a:p>
        </p:txBody>
      </p:sp>
      <p:pic>
        <p:nvPicPr>
          <p:cNvPr descr="Gg6wa3S.gif" id="636" name="Google Shape;63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875" y="1649775"/>
            <a:ext cx="3558025" cy="41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Coordinated motion...</a:t>
            </a:r>
            <a:endParaRPr/>
          </a:p>
        </p:txBody>
      </p:sp>
      <p:pic>
        <p:nvPicPr>
          <p:cNvPr descr="FRC Team 971 proudly presents our 2014 robot, Mammoth.&#10;&#10;Team 971 would like to thank teams 114, 254, and 973 for allowing us to use footage that contains their robots. &#10;&#10;Team 971 is sponsored by NASA Ames Research Facility, Google, Abbott Fund, St. Jude Medical Foundation, Screen-Tech, Creative Machining Solutions, Group Manufacturing Services Inc., CalMax Technology, EKG Precision Machining, Intuitive Surgical, Givmar Precision Machining, Solidworks, MVHS PTSA, The Linley Group, Auris, Whizz systems, Smith/McLain Family and Crispie Family, 971 Parents, Alumni and Friends" id="95" name="Google Shape;95;p12" title="FRC Team 971 2014 Robot: Mammo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3775" y="1779975"/>
            <a:ext cx="6238551" cy="46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Vision-driven targeting...</a:t>
            </a:r>
            <a:endParaRPr b="1" sz="3600">
              <a:solidFill>
                <a:schemeClr val="dk2"/>
              </a:solidFill>
            </a:endParaRPr>
          </a:p>
        </p:txBody>
      </p:sp>
      <p:pic>
        <p:nvPicPr>
          <p:cNvPr descr="The two best shooting robots meet" id="101" name="Google Shape;101;p13" title="FRC BU Regionals 341 vs. 2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700" y="1687650"/>
            <a:ext cx="6327526" cy="474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How can we do it?</a:t>
            </a:r>
            <a:endParaRPr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457200" y="1600200"/>
            <a:ext cx="5130000" cy="10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 reckoning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5" y="3986767"/>
            <a:ext cx="3678250" cy="22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/>
          <p:nvPr/>
        </p:nvSpPr>
        <p:spPr>
          <a:xfrm>
            <a:off x="4520575" y="21085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7658650" y="2108550"/>
            <a:ext cx="819300" cy="819300"/>
          </a:xfrm>
          <a:prstGeom prst="ellipse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Goal</a:t>
            </a:r>
            <a:endParaRPr i="1"/>
          </a:p>
        </p:txBody>
      </p:sp>
      <p:cxnSp>
        <p:nvCxnSpPr>
          <p:cNvPr id="111" name="Google Shape;111;p14"/>
          <p:cNvCxnSpPr/>
          <p:nvPr/>
        </p:nvCxnSpPr>
        <p:spPr>
          <a:xfrm>
            <a:off x="4963400" y="3163625"/>
            <a:ext cx="3117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4"/>
          <p:cNvSpPr txBox="1"/>
          <p:nvPr/>
        </p:nvSpPr>
        <p:spPr>
          <a:xfrm>
            <a:off x="4526975" y="3920575"/>
            <a:ext cx="38007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Distance = 10 feet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Full Speed = 5 ft/sec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10 feet / 5 (ft / sec) = 2.0 seconds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Trebuchet MS"/>
                <a:ea typeface="Trebuchet MS"/>
                <a:cs typeface="Trebuchet MS"/>
                <a:sym typeface="Trebuchet MS"/>
              </a:rPr>
              <a:t>Just drive at full speed for 2.0 seconds and we’ll be at the goal!</a:t>
            </a:r>
            <a:endParaRPr b="1" i="1"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6110925" y="2831125"/>
            <a:ext cx="1050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10 Feet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4170750" y="1317250"/>
            <a:ext cx="1558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(represents actual state of robot)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7371150" y="1317250"/>
            <a:ext cx="1558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(represents desired state of robot)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using a sensor!</a:t>
            </a:r>
            <a:endParaRPr/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Dead reckoning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Bang-bang</a:t>
            </a: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717901"/>
            <a:ext cx="3438600" cy="24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/>
          <p:nvPr/>
        </p:nvSpPr>
        <p:spPr>
          <a:xfrm>
            <a:off x="4520575" y="21085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4963400" y="3163625"/>
            <a:ext cx="3117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5"/>
          <p:cNvSpPr txBox="1"/>
          <p:nvPr/>
        </p:nvSpPr>
        <p:spPr>
          <a:xfrm>
            <a:off x="6110925" y="2831125"/>
            <a:ext cx="1050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10 Feet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7658650" y="2108550"/>
            <a:ext cx="819300" cy="819300"/>
          </a:xfrm>
          <a:prstGeom prst="ellipse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Goal</a:t>
            </a:r>
            <a:endParaRPr i="1"/>
          </a:p>
        </p:txBody>
      </p:sp>
      <p:sp>
        <p:nvSpPr>
          <p:cNvPr id="127" name="Google Shape;127;p15"/>
          <p:cNvSpPr txBox="1"/>
          <p:nvPr/>
        </p:nvSpPr>
        <p:spPr>
          <a:xfrm>
            <a:off x="3942150" y="3599525"/>
            <a:ext cx="52968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while (true)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error = goal_distance - current_distance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if (error &gt; 0)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  Drive(1.0);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} else if (error &lt; 0)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  Drive(-1.0);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} else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  Drive(0.0);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Trebuchet MS"/>
                <a:ea typeface="Trebuchet MS"/>
                <a:cs typeface="Trebuchet MS"/>
                <a:sym typeface="Trebuchet MS"/>
              </a:rPr>
              <a:t>What is wrong with this code?</a:t>
            </a:r>
            <a:endParaRPr b="1" i="1"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 down near the goal...</a:t>
            </a:r>
            <a:endParaRPr/>
          </a:p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Dead reckoning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Bang-bang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850" y="3370600"/>
            <a:ext cx="3858225" cy="30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725" y="4072175"/>
            <a:ext cx="3992775" cy="139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6"/>
          <p:cNvCxnSpPr/>
          <p:nvPr/>
        </p:nvCxnSpPr>
        <p:spPr>
          <a:xfrm>
            <a:off x="4963400" y="3163625"/>
            <a:ext cx="3117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16"/>
          <p:cNvSpPr txBox="1"/>
          <p:nvPr/>
        </p:nvSpPr>
        <p:spPr>
          <a:xfrm>
            <a:off x="6110925" y="2831125"/>
            <a:ext cx="1050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10 Feet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7658650" y="2108550"/>
            <a:ext cx="819300" cy="819300"/>
          </a:xfrm>
          <a:prstGeom prst="ellipse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Goal</a:t>
            </a:r>
            <a:endParaRPr i="1"/>
          </a:p>
        </p:txBody>
      </p:sp>
      <p:sp>
        <p:nvSpPr>
          <p:cNvPr id="139" name="Google Shape;139;p16"/>
          <p:cNvSpPr/>
          <p:nvPr/>
        </p:nvSpPr>
        <p:spPr>
          <a:xfrm>
            <a:off x="4520575" y="2108550"/>
            <a:ext cx="819300" cy="819300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254</a:t>
            </a:r>
            <a:endParaRPr i="1"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4903700" y="5635075"/>
            <a:ext cx="11271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4963400" y="5429650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Slow down near the goal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6258800" y="5429650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Overcome friction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7554200" y="5429650"/>
            <a:ext cx="11271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Trebuchet MS"/>
                <a:ea typeface="Trebuchet MS"/>
                <a:cs typeface="Trebuchet MS"/>
                <a:sym typeface="Trebuchet MS"/>
              </a:rPr>
              <a:t>Add damping</a:t>
            </a:r>
            <a:endParaRPr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54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